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256" r:id="rId2"/>
    <p:sldId id="325" r:id="rId3"/>
    <p:sldId id="257" r:id="rId4"/>
    <p:sldId id="322" r:id="rId5"/>
    <p:sldId id="269" r:id="rId6"/>
    <p:sldId id="271" r:id="rId7"/>
    <p:sldId id="307" r:id="rId8"/>
    <p:sldId id="309" r:id="rId9"/>
    <p:sldId id="312" r:id="rId10"/>
    <p:sldId id="311" r:id="rId11"/>
    <p:sldId id="317" r:id="rId12"/>
    <p:sldId id="319" r:id="rId13"/>
    <p:sldId id="320" r:id="rId14"/>
    <p:sldId id="272" r:id="rId15"/>
    <p:sldId id="293" r:id="rId16"/>
    <p:sldId id="295" r:id="rId17"/>
    <p:sldId id="274" r:id="rId18"/>
    <p:sldId id="297" r:id="rId19"/>
    <p:sldId id="299" r:id="rId20"/>
    <p:sldId id="275" r:id="rId21"/>
    <p:sldId id="324" r:id="rId22"/>
  </p:sldIdLst>
  <p:sldSz cx="9144000" cy="5143500" type="screen16x9"/>
  <p:notesSz cx="6858000" cy="9144000"/>
  <p:defaultTextStyle>
    <a:defPPr>
      <a:defRPr lang="en-GB"/>
    </a:defPPr>
    <a:lvl1pPr algn="l" rtl="0" fontAlgn="base">
      <a:spcBef>
        <a:spcPct val="50000"/>
      </a:spcBef>
      <a:spcAft>
        <a:spcPct val="0"/>
      </a:spcAft>
      <a:defRPr sz="1400" kern="1200">
        <a:solidFill>
          <a:schemeClr val="tx1"/>
        </a:solidFill>
        <a:latin typeface="Arial" charset="0"/>
        <a:ea typeface="+mn-ea"/>
        <a:cs typeface="+mn-cs"/>
      </a:defRPr>
    </a:lvl1pPr>
    <a:lvl2pPr marL="457200" algn="l" rtl="0" fontAlgn="base">
      <a:spcBef>
        <a:spcPct val="50000"/>
      </a:spcBef>
      <a:spcAft>
        <a:spcPct val="0"/>
      </a:spcAft>
      <a:defRPr sz="1400" kern="1200">
        <a:solidFill>
          <a:schemeClr val="tx1"/>
        </a:solidFill>
        <a:latin typeface="Arial" charset="0"/>
        <a:ea typeface="+mn-ea"/>
        <a:cs typeface="+mn-cs"/>
      </a:defRPr>
    </a:lvl2pPr>
    <a:lvl3pPr marL="914400" algn="l" rtl="0" fontAlgn="base">
      <a:spcBef>
        <a:spcPct val="50000"/>
      </a:spcBef>
      <a:spcAft>
        <a:spcPct val="0"/>
      </a:spcAft>
      <a:defRPr sz="1400" kern="1200">
        <a:solidFill>
          <a:schemeClr val="tx1"/>
        </a:solidFill>
        <a:latin typeface="Arial" charset="0"/>
        <a:ea typeface="+mn-ea"/>
        <a:cs typeface="+mn-cs"/>
      </a:defRPr>
    </a:lvl3pPr>
    <a:lvl4pPr marL="1371600" algn="l" rtl="0" fontAlgn="base">
      <a:spcBef>
        <a:spcPct val="50000"/>
      </a:spcBef>
      <a:spcAft>
        <a:spcPct val="0"/>
      </a:spcAft>
      <a:defRPr sz="1400" kern="1200">
        <a:solidFill>
          <a:schemeClr val="tx1"/>
        </a:solidFill>
        <a:latin typeface="Arial" charset="0"/>
        <a:ea typeface="+mn-ea"/>
        <a:cs typeface="+mn-cs"/>
      </a:defRPr>
    </a:lvl4pPr>
    <a:lvl5pPr marL="1828800" algn="l" rtl="0" fontAlgn="base">
      <a:spcBef>
        <a:spcPct val="5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913" userDrawn="1">
          <p15:clr>
            <a:srgbClr val="A4A3A4"/>
          </p15:clr>
        </p15:guide>
        <p15:guide id="2" pos="329" userDrawn="1">
          <p15:clr>
            <a:srgbClr val="A4A3A4"/>
          </p15:clr>
        </p15:guide>
        <p15:guide id="3" orient="horz" pos="1207" userDrawn="1">
          <p15:clr>
            <a:srgbClr val="A4A3A4"/>
          </p15:clr>
        </p15:guide>
        <p15:guide id="4"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8385"/>
    <a:srgbClr val="6FA2A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5" autoAdjust="0"/>
    <p:restoredTop sz="87037" autoAdjust="0"/>
  </p:normalViewPr>
  <p:slideViewPr>
    <p:cSldViewPr snapToGrid="0">
      <p:cViewPr varScale="1">
        <p:scale>
          <a:sx n="81" d="100"/>
          <a:sy n="81" d="100"/>
        </p:scale>
        <p:origin x="-996" y="-90"/>
      </p:cViewPr>
      <p:guideLst>
        <p:guide orient="horz" pos="685"/>
        <p:guide orient="horz" pos="905"/>
        <p:guide pos="329"/>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133" d="100"/>
          <a:sy n="133" d="100"/>
        </p:scale>
        <p:origin x="4296" y="20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vl1pPr>
          </a:lstStyle>
          <a:p>
            <a:endParaRPr lang="en-GB"/>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en-GB"/>
          </a:p>
        </p:txBody>
      </p:sp>
      <p:sp>
        <p:nvSpPr>
          <p:cNvPr id="61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vl1pPr>
          </a:lstStyle>
          <a:p>
            <a:endParaRPr lang="en-GB"/>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864447F0-DF96-46F4-B802-C3DC2C16BFCB}" type="slidenum">
              <a:rPr lang="en-GB"/>
              <a:pPr/>
              <a:t>‹#›</a:t>
            </a:fld>
            <a:endParaRPr lang="en-GB"/>
          </a:p>
        </p:txBody>
      </p:sp>
    </p:spTree>
    <p:extLst>
      <p:ext uri="{BB962C8B-B14F-4D97-AF65-F5344CB8AC3E}">
        <p14:creationId xmlns:p14="http://schemas.microsoft.com/office/powerpoint/2010/main" xmlns="" val="2841821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1</a:t>
            </a:fld>
            <a:endParaRPr lang="en-GB"/>
          </a:p>
        </p:txBody>
      </p:sp>
    </p:spTree>
    <p:extLst>
      <p:ext uri="{BB962C8B-B14F-4D97-AF65-F5344CB8AC3E}">
        <p14:creationId xmlns:p14="http://schemas.microsoft.com/office/powerpoint/2010/main" xmlns="" val="2803290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28600" indent="-228600">
              <a:buAutoNum type="arabicParenR"/>
            </a:pPr>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15</a:t>
            </a:fld>
            <a:endParaRPr lang="en-GB"/>
          </a:p>
        </p:txBody>
      </p:sp>
    </p:spTree>
    <p:extLst>
      <p:ext uri="{BB962C8B-B14F-4D97-AF65-F5344CB8AC3E}">
        <p14:creationId xmlns:p14="http://schemas.microsoft.com/office/powerpoint/2010/main" xmlns="" val="1402996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16</a:t>
            </a:fld>
            <a:endParaRPr lang="en-GB"/>
          </a:p>
        </p:txBody>
      </p:sp>
    </p:spTree>
    <p:extLst>
      <p:ext uri="{BB962C8B-B14F-4D97-AF65-F5344CB8AC3E}">
        <p14:creationId xmlns:p14="http://schemas.microsoft.com/office/powerpoint/2010/main" xmlns="" val="4016535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17</a:t>
            </a:fld>
            <a:endParaRPr lang="en-GB"/>
          </a:p>
        </p:txBody>
      </p:sp>
    </p:spTree>
    <p:extLst>
      <p:ext uri="{BB962C8B-B14F-4D97-AF65-F5344CB8AC3E}">
        <p14:creationId xmlns:p14="http://schemas.microsoft.com/office/powerpoint/2010/main" xmlns="" val="3743420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18</a:t>
            </a:fld>
            <a:endParaRPr lang="en-GB"/>
          </a:p>
        </p:txBody>
      </p:sp>
    </p:spTree>
    <p:extLst>
      <p:ext uri="{BB962C8B-B14F-4D97-AF65-F5344CB8AC3E}">
        <p14:creationId xmlns:p14="http://schemas.microsoft.com/office/powerpoint/2010/main" xmlns="" val="413805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Colours show different memory regions – global data in red with different</a:t>
            </a:r>
            <a:r>
              <a:rPr lang="en-GB" baseline="0" dirty="0" smtClean="0"/>
              <a:t> access permissions.</a:t>
            </a:r>
          </a:p>
          <a:p>
            <a:r>
              <a:rPr lang="en-GB" baseline="0" dirty="0" smtClean="0"/>
              <a:t>Blue is a region shared between tasks 1 and 2</a:t>
            </a:r>
          </a:p>
          <a:p>
            <a:r>
              <a:rPr lang="en-GB" baseline="0" dirty="0" smtClean="0"/>
              <a:t>Orange is private to task 3.</a:t>
            </a:r>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19</a:t>
            </a:fld>
            <a:endParaRPr lang="en-GB"/>
          </a:p>
        </p:txBody>
      </p:sp>
    </p:spTree>
    <p:extLst>
      <p:ext uri="{BB962C8B-B14F-4D97-AF65-F5344CB8AC3E}">
        <p14:creationId xmlns:p14="http://schemas.microsoft.com/office/powerpoint/2010/main" xmlns="" val="3018211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64447F0-DF96-46F4-B802-C3DC2C16BFCB}" type="slidenum">
              <a:rPr lang="en-GB" smtClean="0"/>
              <a:pPr/>
              <a:t>21</a:t>
            </a:fld>
            <a:endParaRPr lang="en-GB"/>
          </a:p>
        </p:txBody>
      </p:sp>
    </p:spTree>
    <p:extLst>
      <p:ext uri="{BB962C8B-B14F-4D97-AF65-F5344CB8AC3E}">
        <p14:creationId xmlns:p14="http://schemas.microsoft.com/office/powerpoint/2010/main" xmlns="" val="4013939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2</a:t>
            </a:fld>
            <a:endParaRPr lang="en-GB"/>
          </a:p>
        </p:txBody>
      </p:sp>
    </p:spTree>
    <p:extLst>
      <p:ext uri="{BB962C8B-B14F-4D97-AF65-F5344CB8AC3E}">
        <p14:creationId xmlns:p14="http://schemas.microsoft.com/office/powerpoint/2010/main" xmlns="" val="1098514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3</a:t>
            </a:fld>
            <a:endParaRPr lang="en-GB"/>
          </a:p>
        </p:txBody>
      </p:sp>
    </p:spTree>
    <p:extLst>
      <p:ext uri="{BB962C8B-B14F-4D97-AF65-F5344CB8AC3E}">
        <p14:creationId xmlns:p14="http://schemas.microsoft.com/office/powerpoint/2010/main" xmlns="" val="406396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4</a:t>
            </a:fld>
            <a:endParaRPr lang="en-GB"/>
          </a:p>
        </p:txBody>
      </p:sp>
    </p:spTree>
    <p:extLst>
      <p:ext uri="{BB962C8B-B14F-4D97-AF65-F5344CB8AC3E}">
        <p14:creationId xmlns:p14="http://schemas.microsoft.com/office/powerpoint/2010/main" xmlns="" val="3037434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5</a:t>
            </a:fld>
            <a:endParaRPr lang="en-GB"/>
          </a:p>
        </p:txBody>
      </p:sp>
    </p:spTree>
    <p:extLst>
      <p:ext uri="{BB962C8B-B14F-4D97-AF65-F5344CB8AC3E}">
        <p14:creationId xmlns:p14="http://schemas.microsoft.com/office/powerpoint/2010/main" xmlns="" val="3473492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6</a:t>
            </a:fld>
            <a:endParaRPr lang="en-GB"/>
          </a:p>
        </p:txBody>
      </p:sp>
    </p:spTree>
    <p:extLst>
      <p:ext uri="{BB962C8B-B14F-4D97-AF65-F5344CB8AC3E}">
        <p14:creationId xmlns:p14="http://schemas.microsoft.com/office/powerpoint/2010/main" xmlns="" val="3084529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7</a:t>
            </a:fld>
            <a:endParaRPr lang="en-GB"/>
          </a:p>
        </p:txBody>
      </p:sp>
    </p:spTree>
    <p:extLst>
      <p:ext uri="{BB962C8B-B14F-4D97-AF65-F5344CB8AC3E}">
        <p14:creationId xmlns:p14="http://schemas.microsoft.com/office/powerpoint/2010/main" xmlns="" val="941904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8</a:t>
            </a:fld>
            <a:endParaRPr lang="en-GB"/>
          </a:p>
        </p:txBody>
      </p:sp>
    </p:spTree>
    <p:extLst>
      <p:ext uri="{BB962C8B-B14F-4D97-AF65-F5344CB8AC3E}">
        <p14:creationId xmlns:p14="http://schemas.microsoft.com/office/powerpoint/2010/main" xmlns="" val="2263427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64447F0-DF96-46F4-B802-C3DC2C16BFCB}" type="slidenum">
              <a:rPr lang="en-GB" smtClean="0"/>
              <a:pPr/>
              <a:t>9</a:t>
            </a:fld>
            <a:endParaRPr lang="en-GB"/>
          </a:p>
        </p:txBody>
      </p:sp>
    </p:spTree>
    <p:extLst>
      <p:ext uri="{BB962C8B-B14F-4D97-AF65-F5344CB8AC3E}">
        <p14:creationId xmlns:p14="http://schemas.microsoft.com/office/powerpoint/2010/main" xmlns="" val="1010631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71600" y="2914652"/>
            <a:ext cx="6400800" cy="521494"/>
          </a:xfrm>
        </p:spPr>
        <p:txBody>
          <a:bodyPr/>
          <a:lstStyle>
            <a:lvl1pPr marL="0" indent="0" algn="ctr">
              <a:buNone/>
              <a:defRPr/>
            </a:lvl1pPr>
          </a:lstStyle>
          <a:p>
            <a:r>
              <a:rPr lang="en-US" smtClean="0"/>
              <a:t>Click to edit Master subtitle style</a:t>
            </a:r>
            <a:endParaRPr lang="en-GB" dirty="0"/>
          </a:p>
        </p:txBody>
      </p:sp>
      <p:sp>
        <p:nvSpPr>
          <p:cNvPr id="4103" name="Line 7"/>
          <p:cNvSpPr>
            <a:spLocks noChangeShapeType="1"/>
          </p:cNvSpPr>
          <p:nvPr/>
        </p:nvSpPr>
        <p:spPr bwMode="auto">
          <a:xfrm>
            <a:off x="0" y="4786313"/>
            <a:ext cx="9144000" cy="0"/>
          </a:xfrm>
          <a:prstGeom prst="line">
            <a:avLst/>
          </a:prstGeom>
          <a:noFill/>
          <a:ln w="1270">
            <a:solidFill>
              <a:schemeClr val="tx1"/>
            </a:solidFill>
            <a:round/>
            <a:headEnd/>
            <a:tailEnd/>
          </a:ln>
          <a:effectLst/>
        </p:spPr>
        <p:txBody>
          <a:bodyPr wrap="none" anchor="ctr"/>
          <a:lstStyle/>
          <a:p>
            <a:endParaRPr lang="en-GB" sz="1050"/>
          </a:p>
        </p:txBody>
      </p:sp>
      <p:sp>
        <p:nvSpPr>
          <p:cNvPr id="4105" name="Line 9"/>
          <p:cNvSpPr>
            <a:spLocks noChangeShapeType="1"/>
          </p:cNvSpPr>
          <p:nvPr/>
        </p:nvSpPr>
        <p:spPr bwMode="auto">
          <a:xfrm>
            <a:off x="0" y="970492"/>
            <a:ext cx="9144000" cy="0"/>
          </a:xfrm>
          <a:prstGeom prst="line">
            <a:avLst/>
          </a:prstGeom>
          <a:noFill/>
          <a:ln w="1270">
            <a:solidFill>
              <a:schemeClr val="tx1"/>
            </a:solidFill>
            <a:round/>
            <a:headEnd/>
            <a:tailEnd/>
          </a:ln>
          <a:effectLst/>
        </p:spPr>
        <p:txBody>
          <a:bodyPr wrap="none" anchor="ctr"/>
          <a:lstStyle/>
          <a:p>
            <a:endParaRPr lang="en-GB" sz="1050"/>
          </a:p>
        </p:txBody>
      </p:sp>
      <p:sp>
        <p:nvSpPr>
          <p:cNvPr id="4109" name="Text Box 13"/>
          <p:cNvSpPr txBox="1">
            <a:spLocks noChangeArrowheads="1"/>
          </p:cNvSpPr>
          <p:nvPr/>
        </p:nvSpPr>
        <p:spPr bwMode="auto">
          <a:xfrm>
            <a:off x="3368675" y="3543301"/>
            <a:ext cx="2408238" cy="288541"/>
          </a:xfrm>
          <a:prstGeom prst="rect">
            <a:avLst/>
          </a:prstGeom>
          <a:noFill/>
          <a:ln w="9525">
            <a:noFill/>
            <a:miter lim="800000"/>
            <a:headEnd/>
            <a:tailEnd/>
          </a:ln>
          <a:effectLst/>
        </p:spPr>
        <p:txBody>
          <a:bodyPr>
            <a:spAutoFit/>
          </a:bodyPr>
          <a:lstStyle/>
          <a:p>
            <a:pPr algn="ctr"/>
            <a:fld id="{591A2853-76C6-4448-A25B-5EBB8906D686}" type="datetime3">
              <a:rPr lang="en-GB" sz="1275"/>
              <a:pPr algn="ctr"/>
              <a:t>4 November, 2016</a:t>
            </a:fld>
            <a:endParaRPr lang="en-GB" sz="1275" dirty="0"/>
          </a:p>
        </p:txBody>
      </p:sp>
      <p:pic>
        <p:nvPicPr>
          <p:cNvPr id="4110" name="Picture 14" descr="WAG logo compact"/>
          <p:cNvPicPr>
            <a:picLocks noChangeArrowheads="1"/>
          </p:cNvPicPr>
          <p:nvPr userDrawn="1"/>
        </p:nvPicPr>
        <p:blipFill>
          <a:blip r:embed="rId2" cstate="print"/>
          <a:stretch>
            <a:fillRect/>
          </a:stretch>
        </p:blipFill>
        <p:spPr bwMode="auto">
          <a:xfrm>
            <a:off x="4066024" y="163598"/>
            <a:ext cx="1035666" cy="672663"/>
          </a:xfrm>
          <a:prstGeom prst="rect">
            <a:avLst/>
          </a:prstGeom>
          <a:noFill/>
        </p:spPr>
      </p:pic>
      <p:sp>
        <p:nvSpPr>
          <p:cNvPr id="10" name="TextBox 9"/>
          <p:cNvSpPr txBox="1"/>
          <p:nvPr userDrawn="1"/>
        </p:nvSpPr>
        <p:spPr>
          <a:xfrm>
            <a:off x="474437" y="753752"/>
            <a:ext cx="2316660" cy="246221"/>
          </a:xfrm>
          <a:prstGeom prst="rect">
            <a:avLst/>
          </a:prstGeom>
          <a:noFill/>
        </p:spPr>
        <p:txBody>
          <a:bodyPr wrap="none" rtlCol="0">
            <a:spAutoFit/>
          </a:bodyPr>
          <a:lstStyle/>
          <a:p>
            <a:pPr algn="l"/>
            <a:r>
              <a:rPr lang="en-GB" sz="1000" b="0" dirty="0" smtClean="0"/>
              <a:t>WITTENSTEIN high integrity systems</a:t>
            </a:r>
            <a:endParaRPr lang="en-GB" sz="1000" b="0" dirty="0"/>
          </a:p>
        </p:txBody>
      </p:sp>
      <p:sp>
        <p:nvSpPr>
          <p:cNvPr id="12" name="Rectangle 10"/>
          <p:cNvSpPr>
            <a:spLocks noChangeArrowheads="1"/>
          </p:cNvSpPr>
          <p:nvPr userDrawn="1"/>
        </p:nvSpPr>
        <p:spPr bwMode="auto">
          <a:xfrm>
            <a:off x="7731430" y="4918420"/>
            <a:ext cx="1149068" cy="109982"/>
          </a:xfrm>
          <a:prstGeom prst="rect">
            <a:avLst/>
          </a:prstGeom>
          <a:noFill/>
          <a:ln w="9525">
            <a:noFill/>
            <a:miter lim="800000"/>
            <a:headEnd/>
            <a:tailEnd/>
          </a:ln>
          <a:effectLst/>
        </p:spPr>
        <p:txBody>
          <a:bodyPr lIns="0" tIns="0" rIns="0" bIns="0"/>
          <a:lstStyle/>
          <a:p>
            <a:pPr>
              <a:spcBef>
                <a:spcPct val="0"/>
              </a:spcBef>
            </a:pPr>
            <a:r>
              <a:rPr lang="de-DE" sz="900" dirty="0">
                <a:solidFill>
                  <a:srgbClr val="3A3A3A"/>
                </a:solidFill>
              </a:rPr>
              <a:t>© </a:t>
            </a:r>
            <a:r>
              <a:rPr lang="de-DE" sz="1100" dirty="0" smtClean="0">
                <a:solidFill>
                  <a:srgbClr val="3A3A3A"/>
                </a:solidFill>
              </a:rPr>
              <a:t>WITTENSTEIN</a:t>
            </a:r>
            <a:endParaRPr lang="de-DE" sz="1100" dirty="0">
              <a:solidFill>
                <a:srgbClr val="3A3A3A"/>
              </a:solidFill>
            </a:endParaRPr>
          </a:p>
        </p:txBody>
      </p:sp>
      <p:sp>
        <p:nvSpPr>
          <p:cNvPr id="13" name="Rectangle 9"/>
          <p:cNvSpPr>
            <a:spLocks noChangeArrowheads="1"/>
          </p:cNvSpPr>
          <p:nvPr userDrawn="1"/>
        </p:nvSpPr>
        <p:spPr bwMode="auto">
          <a:xfrm>
            <a:off x="3517045" y="4906829"/>
            <a:ext cx="2133392" cy="131422"/>
          </a:xfrm>
          <a:prstGeom prst="rect">
            <a:avLst/>
          </a:prstGeom>
          <a:noFill/>
          <a:ln w="9525">
            <a:noFill/>
            <a:miter lim="800000"/>
            <a:headEnd/>
            <a:tailEnd/>
          </a:ln>
          <a:effectLst/>
        </p:spPr>
        <p:txBody>
          <a:bodyPr lIns="0" tIns="0" rIns="0" bIns="0"/>
          <a:lstStyle/>
          <a:p>
            <a:pPr algn="ctr">
              <a:spcBef>
                <a:spcPct val="0"/>
              </a:spcBef>
            </a:pPr>
            <a:r>
              <a:rPr lang="en-GB" sz="1000" dirty="0" err="1" smtClean="0">
                <a:solidFill>
                  <a:srgbClr val="318385"/>
                </a:solidFill>
              </a:rPr>
              <a:t>www.High</a:t>
            </a:r>
            <a:r>
              <a:rPr lang="en-GB" sz="1000" b="1" dirty="0" err="1" smtClean="0">
                <a:solidFill>
                  <a:srgbClr val="318385"/>
                </a:solidFill>
              </a:rPr>
              <a:t>Integrity</a:t>
            </a:r>
            <a:r>
              <a:rPr lang="en-GB" sz="1000" dirty="0" err="1" smtClean="0">
                <a:solidFill>
                  <a:srgbClr val="318385"/>
                </a:solidFill>
              </a:rPr>
              <a:t>Systems.com</a:t>
            </a:r>
            <a:endParaRPr lang="en-GB" sz="1000" dirty="0">
              <a:solidFill>
                <a:srgbClr val="318385"/>
              </a:solidFill>
            </a:endParaRPr>
          </a:p>
        </p:txBody>
      </p:sp>
      <p:sp>
        <p:nvSpPr>
          <p:cNvPr id="3" name="Title 2"/>
          <p:cNvSpPr>
            <a:spLocks noGrp="1"/>
          </p:cNvSpPr>
          <p:nvPr>
            <p:ph type="title"/>
          </p:nvPr>
        </p:nvSpPr>
        <p:spPr/>
        <p:txBody>
          <a:bodyPr/>
          <a:lstStyle/>
          <a:p>
            <a:r>
              <a:rPr lang="en-US" dirty="0" smtClean="0"/>
              <a:t>Click to edit Master title style</a:t>
            </a:r>
            <a:endParaRPr lang="en-GB" dirty="0"/>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spcBef>
                <a:spcPts val="450"/>
              </a:spcBef>
              <a:defRPr/>
            </a:lvl1pPr>
            <a:lvl2pPr marL="270000" indent="-135000">
              <a:spcBef>
                <a:spcPts val="225"/>
              </a:spcBef>
              <a:defRPr/>
            </a:lvl2pPr>
            <a:lvl3pPr marL="405000" indent="-135000">
              <a:spcBef>
                <a:spcPts val="225"/>
              </a:spcBef>
              <a:defRPr sz="1200"/>
            </a:lvl3pPr>
            <a:lvl4pPr marL="540000" indent="-135000">
              <a:spcBef>
                <a:spcPts val="225"/>
              </a:spcBef>
              <a:defRPr sz="1200"/>
            </a:lvl4pPr>
            <a:lvl5pPr marL="675000">
              <a:spcBef>
                <a:spcPts val="225"/>
              </a:spcBef>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52191"/>
            <a:ext cx="4141788" cy="3379354"/>
          </a:xfrm>
        </p:spPr>
        <p:txBody>
          <a:bodyPr/>
          <a:lstStyle>
            <a:lvl1pPr>
              <a:spcBef>
                <a:spcPts val="450"/>
              </a:spcBef>
              <a:defRPr lang="en-US" sz="1275" dirty="0" smtClean="0">
                <a:solidFill>
                  <a:schemeClr val="tx1"/>
                </a:solidFill>
                <a:latin typeface="+mn-lt"/>
                <a:ea typeface="+mn-ea"/>
                <a:cs typeface="+mn-cs"/>
              </a:defRPr>
            </a:lvl1pPr>
            <a:lvl2pPr marL="270000" indent="-135000">
              <a:spcBef>
                <a:spcPts val="225"/>
              </a:spcBef>
              <a:defRPr lang="en-US" sz="1275" dirty="0" smtClean="0">
                <a:solidFill>
                  <a:schemeClr val="tx1"/>
                </a:solidFill>
                <a:latin typeface="+mn-lt"/>
              </a:defRPr>
            </a:lvl2pPr>
            <a:lvl3pPr marL="405000" marR="0" indent="-135000" algn="l" defTabSz="685800" rtl="0" eaLnBrk="1" fontAlgn="base" latinLnBrk="0" hangingPunct="1">
              <a:lnSpc>
                <a:spcPct val="100000"/>
              </a:lnSpc>
              <a:spcBef>
                <a:spcPts val="225"/>
              </a:spcBef>
              <a:spcAft>
                <a:spcPct val="0"/>
              </a:spcAft>
              <a:buClrTx/>
              <a:buSzTx/>
              <a:buFont typeface="Arial" pitchFamily="34" charset="0"/>
              <a:buChar char="•"/>
              <a:tabLst/>
              <a:defRPr lang="en-US" sz="1275" dirty="0" smtClean="0">
                <a:solidFill>
                  <a:schemeClr val="tx1"/>
                </a:solidFill>
                <a:latin typeface="+mn-lt"/>
              </a:defRPr>
            </a:lvl3pPr>
            <a:lvl4pPr marL="536972" marR="0" indent="-133350" algn="l" defTabSz="685800" rtl="0" eaLnBrk="1" fontAlgn="base" latinLnBrk="0" hangingPunct="1">
              <a:lnSpc>
                <a:spcPct val="100000"/>
              </a:lnSpc>
              <a:spcBef>
                <a:spcPct val="20000"/>
              </a:spcBef>
              <a:spcAft>
                <a:spcPct val="0"/>
              </a:spcAft>
              <a:buClrTx/>
              <a:buSzTx/>
              <a:buFont typeface="Arial" pitchFamily="34" charset="0"/>
              <a:buChar char="•"/>
              <a:tabLst/>
              <a:defRPr sz="1350"/>
            </a:lvl4pPr>
            <a:lvl5pPr marL="675000" indent="-134541">
              <a:spcBef>
                <a:spcPts val="225"/>
              </a:spcBef>
              <a:defRPr lang="en-GB" sz="1275" dirty="0">
                <a:solidFill>
                  <a:schemeClr val="tx1"/>
                </a:solidFill>
                <a:latin typeface="+mn-lt"/>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Content Placeholder 2"/>
          <p:cNvSpPr>
            <a:spLocks noGrp="1"/>
          </p:cNvSpPr>
          <p:nvPr>
            <p:ph sz="half" idx="10"/>
          </p:nvPr>
        </p:nvSpPr>
        <p:spPr>
          <a:xfrm>
            <a:off x="4741653" y="1350036"/>
            <a:ext cx="4141788" cy="3379354"/>
          </a:xfrm>
        </p:spPr>
        <p:txBody>
          <a:bodyPr/>
          <a:lstStyle>
            <a:lvl1pPr>
              <a:spcBef>
                <a:spcPts val="450"/>
              </a:spcBef>
              <a:defRPr lang="en-US" sz="1275" dirty="0" smtClean="0">
                <a:solidFill>
                  <a:schemeClr val="tx1"/>
                </a:solidFill>
                <a:latin typeface="+mn-lt"/>
                <a:ea typeface="+mn-ea"/>
                <a:cs typeface="+mn-cs"/>
              </a:defRPr>
            </a:lvl1pPr>
            <a:lvl2pPr marL="270000" indent="-135000">
              <a:spcBef>
                <a:spcPts val="225"/>
              </a:spcBef>
              <a:defRPr lang="en-US" sz="1275" dirty="0" smtClean="0">
                <a:solidFill>
                  <a:schemeClr val="tx1"/>
                </a:solidFill>
                <a:latin typeface="+mn-lt"/>
              </a:defRPr>
            </a:lvl2pPr>
            <a:lvl3pPr marL="405000" marR="0" indent="-135000" algn="l" defTabSz="685800" rtl="0" eaLnBrk="1" fontAlgn="base" latinLnBrk="0" hangingPunct="1">
              <a:lnSpc>
                <a:spcPct val="100000"/>
              </a:lnSpc>
              <a:spcBef>
                <a:spcPts val="225"/>
              </a:spcBef>
              <a:spcAft>
                <a:spcPct val="0"/>
              </a:spcAft>
              <a:buClrTx/>
              <a:buSzTx/>
              <a:buFont typeface="Arial" pitchFamily="34" charset="0"/>
              <a:buChar char="•"/>
              <a:tabLst/>
              <a:defRPr lang="en-US" sz="1275" dirty="0" smtClean="0">
                <a:solidFill>
                  <a:schemeClr val="tx1"/>
                </a:solidFill>
                <a:latin typeface="+mn-lt"/>
              </a:defRPr>
            </a:lvl3pPr>
            <a:lvl4pPr marL="536972" marR="0" indent="-133350" algn="l" defTabSz="685800" rtl="0" eaLnBrk="1" fontAlgn="base" latinLnBrk="0" hangingPunct="1">
              <a:lnSpc>
                <a:spcPct val="100000"/>
              </a:lnSpc>
              <a:spcBef>
                <a:spcPct val="20000"/>
              </a:spcBef>
              <a:spcAft>
                <a:spcPct val="0"/>
              </a:spcAft>
              <a:buClrTx/>
              <a:buSzTx/>
              <a:buFont typeface="Arial" pitchFamily="34" charset="0"/>
              <a:buChar char="•"/>
              <a:tabLst/>
              <a:defRPr sz="1350"/>
            </a:lvl4pPr>
            <a:lvl5pPr marL="675000" indent="-134541">
              <a:spcBef>
                <a:spcPts val="225"/>
              </a:spcBef>
              <a:defRPr lang="en-GB" sz="1275" dirty="0">
                <a:solidFill>
                  <a:schemeClr val="tx1"/>
                </a:solidFill>
                <a:latin typeface="+mn-lt"/>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2880" userDrawn="1">
          <p15:clr>
            <a:srgbClr val="FBAE40"/>
          </p15:clr>
        </p15:guide>
        <p15:guide id="2" pos="47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xmlns="" val="36945996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2" y="1003068"/>
            <a:ext cx="8435975" cy="3361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endParaRPr lang="en-GB" dirty="0" smtClean="0"/>
          </a:p>
        </p:txBody>
      </p:sp>
      <p:sp>
        <p:nvSpPr>
          <p:cNvPr id="3075" name="Rectangle 3"/>
          <p:cNvSpPr>
            <a:spLocks noGrp="1" noChangeArrowheads="1"/>
          </p:cNvSpPr>
          <p:nvPr>
            <p:ph type="body" idx="1"/>
          </p:nvPr>
        </p:nvSpPr>
        <p:spPr bwMode="auto">
          <a:xfrm>
            <a:off x="457202" y="1378072"/>
            <a:ext cx="8435975" cy="33534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3080" name="Line 8"/>
          <p:cNvSpPr>
            <a:spLocks noChangeShapeType="1"/>
          </p:cNvSpPr>
          <p:nvPr/>
        </p:nvSpPr>
        <p:spPr bwMode="auto">
          <a:xfrm>
            <a:off x="0" y="947311"/>
            <a:ext cx="9144000" cy="0"/>
          </a:xfrm>
          <a:prstGeom prst="line">
            <a:avLst/>
          </a:prstGeom>
          <a:noFill/>
          <a:ln w="1270">
            <a:solidFill>
              <a:schemeClr val="tx1"/>
            </a:solidFill>
            <a:round/>
            <a:headEnd/>
            <a:tailEnd/>
          </a:ln>
          <a:effectLst/>
        </p:spPr>
        <p:txBody>
          <a:bodyPr wrap="none" anchor="ctr"/>
          <a:lstStyle/>
          <a:p>
            <a:endParaRPr lang="en-GB" sz="1050"/>
          </a:p>
        </p:txBody>
      </p:sp>
      <p:sp>
        <p:nvSpPr>
          <p:cNvPr id="3081" name="Rectangle 9"/>
          <p:cNvSpPr>
            <a:spLocks noChangeArrowheads="1"/>
          </p:cNvSpPr>
          <p:nvPr/>
        </p:nvSpPr>
        <p:spPr bwMode="auto">
          <a:xfrm>
            <a:off x="3517045" y="4893026"/>
            <a:ext cx="2133392" cy="131422"/>
          </a:xfrm>
          <a:prstGeom prst="rect">
            <a:avLst/>
          </a:prstGeom>
          <a:noFill/>
          <a:ln w="9525">
            <a:noFill/>
            <a:miter lim="800000"/>
            <a:headEnd/>
            <a:tailEnd/>
          </a:ln>
          <a:effectLst/>
        </p:spPr>
        <p:txBody>
          <a:bodyPr lIns="0" tIns="0" rIns="0" bIns="0"/>
          <a:lstStyle/>
          <a:p>
            <a:pPr algn="ctr">
              <a:spcBef>
                <a:spcPct val="0"/>
              </a:spcBef>
            </a:pPr>
            <a:r>
              <a:rPr lang="en-GB" sz="1000" dirty="0" err="1" smtClean="0">
                <a:solidFill>
                  <a:srgbClr val="318385"/>
                </a:solidFill>
              </a:rPr>
              <a:t>www.High</a:t>
            </a:r>
            <a:r>
              <a:rPr lang="en-GB" sz="1000" b="1" dirty="0" err="1" smtClean="0">
                <a:solidFill>
                  <a:srgbClr val="318385"/>
                </a:solidFill>
              </a:rPr>
              <a:t>Integrity</a:t>
            </a:r>
            <a:r>
              <a:rPr lang="en-GB" sz="1000" dirty="0" err="1" smtClean="0">
                <a:solidFill>
                  <a:srgbClr val="318385"/>
                </a:solidFill>
              </a:rPr>
              <a:t>Systems.com</a:t>
            </a:r>
            <a:endParaRPr lang="en-GB" sz="750" dirty="0">
              <a:solidFill>
                <a:srgbClr val="318385"/>
              </a:solidFill>
            </a:endParaRPr>
          </a:p>
        </p:txBody>
      </p:sp>
      <p:sp>
        <p:nvSpPr>
          <p:cNvPr id="3082" name="Rectangle 10"/>
          <p:cNvSpPr>
            <a:spLocks noChangeArrowheads="1"/>
          </p:cNvSpPr>
          <p:nvPr/>
        </p:nvSpPr>
        <p:spPr bwMode="auto">
          <a:xfrm>
            <a:off x="7543972" y="4913731"/>
            <a:ext cx="1025081" cy="108347"/>
          </a:xfrm>
          <a:prstGeom prst="rect">
            <a:avLst/>
          </a:prstGeom>
          <a:noFill/>
          <a:ln w="9525">
            <a:noFill/>
            <a:miter lim="800000"/>
            <a:headEnd/>
            <a:tailEnd/>
          </a:ln>
          <a:effectLst/>
        </p:spPr>
        <p:txBody>
          <a:bodyPr lIns="0" tIns="0" rIns="0" bIns="0"/>
          <a:lstStyle/>
          <a:p>
            <a:pPr>
              <a:spcBef>
                <a:spcPct val="0"/>
              </a:spcBef>
            </a:pPr>
            <a:r>
              <a:rPr lang="de-DE" sz="1000" dirty="0">
                <a:solidFill>
                  <a:srgbClr val="3A3A3A"/>
                </a:solidFill>
              </a:rPr>
              <a:t>© </a:t>
            </a:r>
            <a:r>
              <a:rPr lang="de-DE" sz="1000" dirty="0" smtClean="0">
                <a:solidFill>
                  <a:srgbClr val="3A3A3A"/>
                </a:solidFill>
              </a:rPr>
              <a:t>WITTENSTEIN</a:t>
            </a:r>
            <a:endParaRPr lang="de-DE" sz="1000" dirty="0">
              <a:solidFill>
                <a:srgbClr val="3A3A3A"/>
              </a:solidFill>
            </a:endParaRPr>
          </a:p>
        </p:txBody>
      </p:sp>
      <p:sp>
        <p:nvSpPr>
          <p:cNvPr id="3086" name="Rectangle 14"/>
          <p:cNvSpPr>
            <a:spLocks noChangeArrowheads="1"/>
          </p:cNvSpPr>
          <p:nvPr/>
        </p:nvSpPr>
        <p:spPr bwMode="auto">
          <a:xfrm>
            <a:off x="8486454" y="4917014"/>
            <a:ext cx="415925" cy="107156"/>
          </a:xfrm>
          <a:prstGeom prst="rect">
            <a:avLst/>
          </a:prstGeom>
          <a:noFill/>
          <a:ln w="9525">
            <a:noFill/>
            <a:miter lim="800000"/>
            <a:headEnd/>
            <a:tailEnd/>
          </a:ln>
          <a:effectLst/>
        </p:spPr>
        <p:txBody>
          <a:bodyPr lIns="0" tIns="0" rIns="0" bIns="0"/>
          <a:lstStyle/>
          <a:p>
            <a:pPr algn="r">
              <a:spcBef>
                <a:spcPct val="0"/>
              </a:spcBef>
            </a:pPr>
            <a:fld id="{5963AC87-5539-45DB-BE3E-BEAC1B783FFB}" type="slidenum">
              <a:rPr lang="en-GB" sz="1000"/>
              <a:pPr algn="r">
                <a:spcBef>
                  <a:spcPct val="0"/>
                </a:spcBef>
              </a:pPr>
              <a:t>‹#›</a:t>
            </a:fld>
            <a:endParaRPr lang="de-DE" sz="1000" dirty="0"/>
          </a:p>
        </p:txBody>
      </p:sp>
      <p:sp>
        <p:nvSpPr>
          <p:cNvPr id="3088" name="Line 16"/>
          <p:cNvSpPr>
            <a:spLocks noChangeShapeType="1"/>
          </p:cNvSpPr>
          <p:nvPr/>
        </p:nvSpPr>
        <p:spPr bwMode="auto">
          <a:xfrm>
            <a:off x="0" y="4786313"/>
            <a:ext cx="9144000" cy="0"/>
          </a:xfrm>
          <a:prstGeom prst="line">
            <a:avLst/>
          </a:prstGeom>
          <a:noFill/>
          <a:ln w="1270">
            <a:solidFill>
              <a:schemeClr val="tx1"/>
            </a:solidFill>
            <a:round/>
            <a:headEnd/>
            <a:tailEnd/>
          </a:ln>
          <a:effectLst/>
        </p:spPr>
        <p:txBody>
          <a:bodyPr wrap="none" anchor="ctr"/>
          <a:lstStyle/>
          <a:p>
            <a:endParaRPr lang="en-GB" sz="1050"/>
          </a:p>
        </p:txBody>
      </p:sp>
      <p:pic>
        <p:nvPicPr>
          <p:cNvPr id="11" name="Picture 14" descr="WAG logo compact"/>
          <p:cNvPicPr>
            <a:picLocks noChangeArrowheads="1"/>
          </p:cNvPicPr>
          <p:nvPr userDrawn="1"/>
        </p:nvPicPr>
        <p:blipFill>
          <a:blip r:embed="rId8" cstate="print"/>
          <a:stretch>
            <a:fillRect/>
          </a:stretch>
        </p:blipFill>
        <p:spPr bwMode="auto">
          <a:xfrm>
            <a:off x="4171125" y="163598"/>
            <a:ext cx="807783" cy="672663"/>
          </a:xfrm>
          <a:prstGeom prst="rect">
            <a:avLst/>
          </a:prstGeom>
          <a:noFill/>
        </p:spPr>
      </p:pic>
      <p:pic>
        <p:nvPicPr>
          <p:cNvPr id="12" name="Picture 14" descr="WAG logo compact"/>
          <p:cNvPicPr>
            <a:picLocks noChangeArrowheads="1"/>
          </p:cNvPicPr>
          <p:nvPr userDrawn="1"/>
        </p:nvPicPr>
        <p:blipFill>
          <a:blip r:embed="rId8" cstate="print"/>
          <a:stretch>
            <a:fillRect/>
          </a:stretch>
        </p:blipFill>
        <p:spPr bwMode="auto">
          <a:xfrm>
            <a:off x="4066024" y="163598"/>
            <a:ext cx="1035666" cy="672663"/>
          </a:xfrm>
          <a:prstGeom prst="rect">
            <a:avLst/>
          </a:prstGeom>
          <a:noFill/>
        </p:spPr>
      </p:pic>
      <p:sp>
        <p:nvSpPr>
          <p:cNvPr id="13" name="TextBox 12"/>
          <p:cNvSpPr txBox="1"/>
          <p:nvPr userDrawn="1"/>
        </p:nvSpPr>
        <p:spPr>
          <a:xfrm>
            <a:off x="457201" y="707120"/>
            <a:ext cx="2316660" cy="246221"/>
          </a:xfrm>
          <a:prstGeom prst="rect">
            <a:avLst/>
          </a:prstGeom>
          <a:noFill/>
        </p:spPr>
        <p:txBody>
          <a:bodyPr wrap="none" rtlCol="0">
            <a:spAutoFit/>
          </a:bodyPr>
          <a:lstStyle/>
          <a:p>
            <a:pPr algn="l"/>
            <a:r>
              <a:rPr lang="en-GB" sz="1000" b="0" dirty="0" smtClean="0"/>
              <a:t>WITTENSTEIN high integrity systems</a:t>
            </a:r>
            <a:endParaRPr lang="en-GB" sz="1000" b="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5" r:id="rId4"/>
    <p:sldLayoutId id="2147483656" r:id="rId5"/>
    <p:sldLayoutId id="2147483657" r:id="rId6"/>
  </p:sldLayoutIdLst>
  <p:timing>
    <p:tnLst>
      <p:par>
        <p:cTn id="1" dur="indefinite" restart="never" nodeType="tmRoot"/>
      </p:par>
    </p:tnLst>
  </p:timing>
  <p:txStyles>
    <p:titleStyle>
      <a:lvl1pPr algn="l" rtl="0" eaLnBrk="1" fontAlgn="base" hangingPunct="1">
        <a:spcBef>
          <a:spcPct val="0"/>
        </a:spcBef>
        <a:spcAft>
          <a:spcPct val="0"/>
        </a:spcAft>
        <a:defRPr sz="2000">
          <a:solidFill>
            <a:srgbClr val="318385"/>
          </a:solidFill>
          <a:latin typeface="+mj-lt"/>
          <a:ea typeface="+mj-ea"/>
          <a:cs typeface="+mj-cs"/>
        </a:defRPr>
      </a:lvl1pPr>
      <a:lvl2pPr algn="l" rtl="0" eaLnBrk="1" fontAlgn="base" hangingPunct="1">
        <a:spcBef>
          <a:spcPct val="0"/>
        </a:spcBef>
        <a:spcAft>
          <a:spcPct val="0"/>
        </a:spcAft>
        <a:defRPr sz="1650">
          <a:solidFill>
            <a:srgbClr val="6FA2AE"/>
          </a:solidFill>
          <a:latin typeface="Arial" charset="0"/>
        </a:defRPr>
      </a:lvl2pPr>
      <a:lvl3pPr algn="l" rtl="0" eaLnBrk="1" fontAlgn="base" hangingPunct="1">
        <a:spcBef>
          <a:spcPct val="0"/>
        </a:spcBef>
        <a:spcAft>
          <a:spcPct val="0"/>
        </a:spcAft>
        <a:defRPr sz="1650">
          <a:solidFill>
            <a:srgbClr val="6FA2AE"/>
          </a:solidFill>
          <a:latin typeface="Arial" charset="0"/>
        </a:defRPr>
      </a:lvl3pPr>
      <a:lvl4pPr algn="l" rtl="0" eaLnBrk="1" fontAlgn="base" hangingPunct="1">
        <a:spcBef>
          <a:spcPct val="0"/>
        </a:spcBef>
        <a:spcAft>
          <a:spcPct val="0"/>
        </a:spcAft>
        <a:defRPr sz="1650">
          <a:solidFill>
            <a:srgbClr val="6FA2AE"/>
          </a:solidFill>
          <a:latin typeface="Arial" charset="0"/>
        </a:defRPr>
      </a:lvl4pPr>
      <a:lvl5pPr algn="l" rtl="0" eaLnBrk="1" fontAlgn="base" hangingPunct="1">
        <a:spcBef>
          <a:spcPct val="0"/>
        </a:spcBef>
        <a:spcAft>
          <a:spcPct val="0"/>
        </a:spcAft>
        <a:defRPr sz="1650">
          <a:solidFill>
            <a:srgbClr val="6FA2AE"/>
          </a:solidFill>
          <a:latin typeface="Arial" charset="0"/>
        </a:defRPr>
      </a:lvl5pPr>
      <a:lvl6pPr marL="342900" algn="l" rtl="0" eaLnBrk="1" fontAlgn="base" hangingPunct="1">
        <a:spcBef>
          <a:spcPct val="0"/>
        </a:spcBef>
        <a:spcAft>
          <a:spcPct val="0"/>
        </a:spcAft>
        <a:defRPr sz="1650">
          <a:solidFill>
            <a:srgbClr val="6FA2AE"/>
          </a:solidFill>
          <a:latin typeface="Arial" charset="0"/>
        </a:defRPr>
      </a:lvl6pPr>
      <a:lvl7pPr marL="685800" algn="l" rtl="0" eaLnBrk="1" fontAlgn="base" hangingPunct="1">
        <a:spcBef>
          <a:spcPct val="0"/>
        </a:spcBef>
        <a:spcAft>
          <a:spcPct val="0"/>
        </a:spcAft>
        <a:defRPr sz="1650">
          <a:solidFill>
            <a:srgbClr val="6FA2AE"/>
          </a:solidFill>
          <a:latin typeface="Arial" charset="0"/>
        </a:defRPr>
      </a:lvl7pPr>
      <a:lvl8pPr marL="1028700" algn="l" rtl="0" eaLnBrk="1" fontAlgn="base" hangingPunct="1">
        <a:spcBef>
          <a:spcPct val="0"/>
        </a:spcBef>
        <a:spcAft>
          <a:spcPct val="0"/>
        </a:spcAft>
        <a:defRPr sz="1650">
          <a:solidFill>
            <a:srgbClr val="6FA2AE"/>
          </a:solidFill>
          <a:latin typeface="Arial" charset="0"/>
        </a:defRPr>
      </a:lvl8pPr>
      <a:lvl9pPr marL="1371600" algn="l" rtl="0" eaLnBrk="1" fontAlgn="base" hangingPunct="1">
        <a:spcBef>
          <a:spcPct val="0"/>
        </a:spcBef>
        <a:spcAft>
          <a:spcPct val="0"/>
        </a:spcAft>
        <a:defRPr sz="1650">
          <a:solidFill>
            <a:srgbClr val="6FA2AE"/>
          </a:solidFill>
          <a:latin typeface="Arial" charset="0"/>
        </a:defRPr>
      </a:lvl9pPr>
    </p:titleStyle>
    <p:bodyStyle>
      <a:lvl1pPr marL="135731" indent="-135731" algn="l" rtl="0" eaLnBrk="1" fontAlgn="base" hangingPunct="1">
        <a:spcBef>
          <a:spcPct val="20000"/>
        </a:spcBef>
        <a:spcAft>
          <a:spcPct val="0"/>
        </a:spcAft>
        <a:buFont typeface="Arial" pitchFamily="34" charset="0"/>
        <a:buChar char="•"/>
        <a:defRPr sz="1275">
          <a:solidFill>
            <a:schemeClr val="tx1"/>
          </a:solidFill>
          <a:latin typeface="+mn-lt"/>
          <a:ea typeface="+mn-ea"/>
          <a:cs typeface="+mn-cs"/>
        </a:defRPr>
      </a:lvl1pPr>
      <a:lvl2pPr marL="271463" indent="-136922" algn="l" rtl="0" eaLnBrk="1" fontAlgn="base" hangingPunct="1">
        <a:spcBef>
          <a:spcPct val="20000"/>
        </a:spcBef>
        <a:spcAft>
          <a:spcPct val="0"/>
        </a:spcAft>
        <a:buFont typeface="Arial" pitchFamily="34" charset="0"/>
        <a:buChar char="•"/>
        <a:defRPr sz="1275">
          <a:solidFill>
            <a:schemeClr val="tx1"/>
          </a:solidFill>
          <a:latin typeface="+mn-lt"/>
        </a:defRPr>
      </a:lvl2pPr>
      <a:lvl3pPr marL="401241" indent="-132160" algn="l" rtl="0" eaLnBrk="1" fontAlgn="base" hangingPunct="1">
        <a:spcBef>
          <a:spcPct val="20000"/>
        </a:spcBef>
        <a:spcAft>
          <a:spcPct val="0"/>
        </a:spcAft>
        <a:buFont typeface="Arial" pitchFamily="34" charset="0"/>
        <a:buChar char="•"/>
        <a:defRPr sz="1275">
          <a:solidFill>
            <a:schemeClr val="tx1"/>
          </a:solidFill>
          <a:latin typeface="+mn-lt"/>
        </a:defRPr>
      </a:lvl3pPr>
      <a:lvl4pPr marL="536972" indent="-133350" algn="l" rtl="0" eaLnBrk="1" fontAlgn="base" hangingPunct="1">
        <a:spcBef>
          <a:spcPct val="20000"/>
        </a:spcBef>
        <a:spcAft>
          <a:spcPct val="0"/>
        </a:spcAft>
        <a:buFont typeface="Arial" pitchFamily="34" charset="0"/>
        <a:buChar char="•"/>
        <a:defRPr sz="1275">
          <a:solidFill>
            <a:schemeClr val="tx1"/>
          </a:solidFill>
          <a:latin typeface="+mn-lt"/>
        </a:defRPr>
      </a:lvl4pPr>
      <a:lvl5pPr marL="672704" indent="-134541" algn="l" rtl="0" eaLnBrk="1" fontAlgn="base" hangingPunct="1">
        <a:spcBef>
          <a:spcPct val="20000"/>
        </a:spcBef>
        <a:spcAft>
          <a:spcPct val="0"/>
        </a:spcAft>
        <a:buFont typeface="Arial" pitchFamily="34" charset="0"/>
        <a:buChar char="•"/>
        <a:defRPr sz="1275">
          <a:solidFill>
            <a:schemeClr val="tx1"/>
          </a:solidFill>
          <a:latin typeface="+mn-lt"/>
        </a:defRPr>
      </a:lvl5pPr>
      <a:lvl6pPr marL="884635" indent="-3572" algn="l" rtl="0" eaLnBrk="1" fontAlgn="base" hangingPunct="1">
        <a:spcBef>
          <a:spcPct val="20000"/>
        </a:spcBef>
        <a:spcAft>
          <a:spcPct val="0"/>
        </a:spcAft>
        <a:defRPr sz="1275">
          <a:solidFill>
            <a:schemeClr val="tx1"/>
          </a:solidFill>
          <a:latin typeface="+mn-lt"/>
        </a:defRPr>
      </a:lvl6pPr>
      <a:lvl7pPr marL="1227535" indent="-3572" algn="l" rtl="0" eaLnBrk="1" fontAlgn="base" hangingPunct="1">
        <a:spcBef>
          <a:spcPct val="20000"/>
        </a:spcBef>
        <a:spcAft>
          <a:spcPct val="0"/>
        </a:spcAft>
        <a:defRPr sz="1275">
          <a:solidFill>
            <a:schemeClr val="tx1"/>
          </a:solidFill>
          <a:latin typeface="+mn-lt"/>
        </a:defRPr>
      </a:lvl7pPr>
      <a:lvl8pPr marL="1570435" indent="-3572" algn="l" rtl="0" eaLnBrk="1" fontAlgn="base" hangingPunct="1">
        <a:spcBef>
          <a:spcPct val="20000"/>
        </a:spcBef>
        <a:spcAft>
          <a:spcPct val="0"/>
        </a:spcAft>
        <a:defRPr sz="1275">
          <a:solidFill>
            <a:schemeClr val="tx1"/>
          </a:solidFill>
          <a:latin typeface="+mn-lt"/>
        </a:defRPr>
      </a:lvl8pPr>
      <a:lvl9pPr marL="1913335" indent="-3572" algn="l" rtl="0" eaLnBrk="1" fontAlgn="base" hangingPunct="1">
        <a:spcBef>
          <a:spcPct val="20000"/>
        </a:spcBef>
        <a:spcAft>
          <a:spcPct val="0"/>
        </a:spcAft>
        <a:defRPr sz="1275">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80" userDrawn="1">
          <p15:clr>
            <a:srgbClr val="F26B43"/>
          </p15:clr>
        </p15:guide>
        <p15:guide id="2" pos="3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171700" y="2954893"/>
            <a:ext cx="4800600" cy="391121"/>
          </a:xfrm>
        </p:spPr>
        <p:txBody>
          <a:bodyPr/>
          <a:lstStyle/>
          <a:p>
            <a:r>
              <a:rPr lang="en-US" sz="1600" dirty="0" smtClean="0"/>
              <a:t>By </a:t>
            </a:r>
          </a:p>
          <a:p>
            <a:r>
              <a:rPr lang="en-US" sz="1600" dirty="0" smtClean="0"/>
              <a:t>Stephen Ridley</a:t>
            </a:r>
          </a:p>
          <a:p>
            <a:endParaRPr lang="en-US" dirty="0"/>
          </a:p>
        </p:txBody>
      </p:sp>
      <p:sp>
        <p:nvSpPr>
          <p:cNvPr id="2050" name="Rectangle 2"/>
          <p:cNvSpPr>
            <a:spLocks noGrp="1" noChangeArrowheads="1"/>
          </p:cNvSpPr>
          <p:nvPr>
            <p:ph type="title"/>
          </p:nvPr>
        </p:nvSpPr>
        <p:spPr>
          <a:xfrm>
            <a:off x="685800" y="1780778"/>
            <a:ext cx="7772400" cy="722709"/>
          </a:xfrm>
        </p:spPr>
        <p:txBody>
          <a:bodyPr/>
          <a:lstStyle/>
          <a:p>
            <a:pPr algn="ctr"/>
            <a:r>
              <a:rPr lang="en-GB" sz="2800" dirty="0" smtClean="0"/>
              <a:t>Using the MPU with an RTOS to Enhance System Safety and Security</a:t>
            </a:r>
            <a:endParaRPr lang="en-US" sz="28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Use Case – An Embedded System</a:t>
            </a:r>
          </a:p>
        </p:txBody>
      </p:sp>
      <p:sp>
        <p:nvSpPr>
          <p:cNvPr id="3" name="Content Placeholder 2"/>
          <p:cNvSpPr>
            <a:spLocks noGrp="1"/>
          </p:cNvSpPr>
          <p:nvPr>
            <p:ph idx="1"/>
          </p:nvPr>
        </p:nvSpPr>
        <p:spPr>
          <a:xfrm>
            <a:off x="429938" y="3394158"/>
            <a:ext cx="8435975" cy="1695329"/>
          </a:xfrm>
        </p:spPr>
        <p:txBody>
          <a:bodyPr/>
          <a:lstStyle/>
          <a:p>
            <a:pPr marL="0" indent="0">
              <a:buNone/>
            </a:pPr>
            <a:r>
              <a:rPr lang="en-GB" sz="1600" dirty="0" smtClean="0"/>
              <a:t>For this system to be implementable in an acceptable manner for a  safety system, we need to be able to demonstrate:</a:t>
            </a:r>
          </a:p>
          <a:p>
            <a:r>
              <a:rPr lang="en-GB" sz="1600" dirty="0" smtClean="0"/>
              <a:t>Spatial separation between the safety code/data and the non-safety code/data.</a:t>
            </a:r>
            <a:endParaRPr lang="en-GB" sz="1600" dirty="0"/>
          </a:p>
          <a:p>
            <a:r>
              <a:rPr lang="en-GB" sz="1600" dirty="0" smtClean="0"/>
              <a:t>Temporal </a:t>
            </a:r>
            <a:r>
              <a:rPr lang="en-GB" sz="1600" dirty="0"/>
              <a:t>separation between the safety code and the non-safety </a:t>
            </a:r>
            <a:r>
              <a:rPr lang="en-GB" sz="1600" dirty="0" smtClean="0"/>
              <a:t>code.</a:t>
            </a:r>
          </a:p>
          <a:p>
            <a:r>
              <a:rPr lang="en-GB" sz="1600" dirty="0" smtClean="0"/>
              <a:t>Data passed through non-safe components is either not safety related or protected by other protocols.</a:t>
            </a:r>
            <a:endParaRPr lang="en-GB" sz="1600" dirty="0"/>
          </a:p>
          <a:p>
            <a:endParaRPr lang="en-GB" sz="1600" dirty="0"/>
          </a:p>
        </p:txBody>
      </p:sp>
      <p:grpSp>
        <p:nvGrpSpPr>
          <p:cNvPr id="72" name="Group 71"/>
          <p:cNvGrpSpPr/>
          <p:nvPr/>
        </p:nvGrpSpPr>
        <p:grpSpPr>
          <a:xfrm>
            <a:off x="1801880" y="1378144"/>
            <a:ext cx="5285580" cy="1937884"/>
            <a:chOff x="457200" y="2309744"/>
            <a:chExt cx="7755738" cy="3707891"/>
          </a:xfrm>
        </p:grpSpPr>
        <p:cxnSp>
          <p:nvCxnSpPr>
            <p:cNvPr id="73" name="Straight Connector 72"/>
            <p:cNvCxnSpPr/>
            <p:nvPr/>
          </p:nvCxnSpPr>
          <p:spPr bwMode="auto">
            <a:xfrm>
              <a:off x="457200" y="5342708"/>
              <a:ext cx="7755738" cy="3158"/>
            </a:xfrm>
            <a:prstGeom prst="line">
              <a:avLst/>
            </a:prstGeom>
            <a:noFill/>
            <a:ln w="12700" cap="flat" cmpd="sng" algn="ctr">
              <a:solidFill>
                <a:schemeClr val="tx1"/>
              </a:solidFill>
              <a:prstDash val="solid"/>
              <a:round/>
              <a:headEnd type="none" w="med" len="med"/>
              <a:tailEnd type="none"/>
            </a:ln>
            <a:effectLst/>
          </p:spPr>
        </p:cxnSp>
        <p:sp>
          <p:nvSpPr>
            <p:cNvPr id="74" name="TextBox 73"/>
            <p:cNvSpPr txBox="1"/>
            <p:nvPr/>
          </p:nvSpPr>
          <p:spPr>
            <a:xfrm>
              <a:off x="3559109" y="2309744"/>
              <a:ext cx="1553592" cy="594804"/>
            </a:xfrm>
            <a:prstGeom prst="rect">
              <a:avLst/>
            </a:prstGeom>
            <a:noFill/>
            <a:ln w="38100">
              <a:solidFill>
                <a:srgbClr val="FF0000"/>
              </a:solidFill>
            </a:ln>
          </p:spPr>
          <p:txBody>
            <a:bodyPr wrap="square" lIns="27000" tIns="27000" rIns="27000" bIns="27000" rtlCol="0" anchor="ctr">
              <a:noAutofit/>
            </a:bodyPr>
            <a:lstStyle/>
            <a:p>
              <a:pPr algn="ctr"/>
              <a:r>
                <a:rPr lang="en-GB" sz="800" dirty="0"/>
                <a:t>Control</a:t>
              </a:r>
            </a:p>
            <a:p>
              <a:pPr algn="ctr">
                <a:spcBef>
                  <a:spcPts val="0"/>
                </a:spcBef>
              </a:pPr>
              <a:r>
                <a:rPr lang="en-GB" sz="800" dirty="0"/>
                <a:t>Logic</a:t>
              </a:r>
            </a:p>
          </p:txBody>
        </p:sp>
        <p:sp>
          <p:nvSpPr>
            <p:cNvPr id="75" name="TextBox 74"/>
            <p:cNvSpPr txBox="1"/>
            <p:nvPr/>
          </p:nvSpPr>
          <p:spPr>
            <a:xfrm>
              <a:off x="5838709" y="3664702"/>
              <a:ext cx="730767" cy="744936"/>
            </a:xfrm>
            <a:prstGeom prst="rect">
              <a:avLst/>
            </a:prstGeom>
            <a:noFill/>
            <a:ln w="12700">
              <a:solidFill>
                <a:schemeClr val="tx1"/>
              </a:solidFill>
            </a:ln>
          </p:spPr>
          <p:txBody>
            <a:bodyPr wrap="square" lIns="27000" tIns="27000" rIns="27000" bIns="27000" rtlCol="0" anchor="ctr">
              <a:noAutofit/>
            </a:bodyPr>
            <a:lstStyle/>
            <a:p>
              <a:pPr algn="ctr">
                <a:spcBef>
                  <a:spcPts val="450"/>
                </a:spcBef>
              </a:pPr>
              <a:r>
                <a:rPr lang="en-GB" sz="800" dirty="0"/>
                <a:t>Display</a:t>
              </a:r>
            </a:p>
            <a:p>
              <a:pPr algn="ctr">
                <a:spcBef>
                  <a:spcPts val="450"/>
                </a:spcBef>
              </a:pPr>
              <a:r>
                <a:rPr lang="en-GB" sz="800" dirty="0"/>
                <a:t>Driver</a:t>
              </a:r>
            </a:p>
          </p:txBody>
        </p:sp>
        <p:sp>
          <p:nvSpPr>
            <p:cNvPr id="76" name="TextBox 75"/>
            <p:cNvSpPr txBox="1"/>
            <p:nvPr/>
          </p:nvSpPr>
          <p:spPr>
            <a:xfrm>
              <a:off x="7066625" y="4073075"/>
              <a:ext cx="1146313" cy="933931"/>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800" dirty="0"/>
                <a:t>Output </a:t>
              </a:r>
            </a:p>
            <a:p>
              <a:pPr algn="ctr">
                <a:spcBef>
                  <a:spcPts val="0"/>
                </a:spcBef>
              </a:pPr>
              <a:r>
                <a:rPr lang="en-GB" sz="800" dirty="0"/>
                <a:t>Driver</a:t>
              </a:r>
            </a:p>
          </p:txBody>
        </p:sp>
        <p:sp>
          <p:nvSpPr>
            <p:cNvPr id="77" name="Rectangle 76"/>
            <p:cNvSpPr/>
            <p:nvPr/>
          </p:nvSpPr>
          <p:spPr bwMode="auto">
            <a:xfrm>
              <a:off x="1012054" y="3746377"/>
              <a:ext cx="1225119" cy="958788"/>
            </a:xfrm>
            <a:prstGeom prst="rect">
              <a:avLst/>
            </a:prstGeom>
            <a:noFill/>
            <a:ln w="38100" cap="flat" cmpd="sng" algn="ctr">
              <a:solidFill>
                <a:srgbClr val="FF000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800" dirty="0"/>
                <a:t>Sensor</a:t>
              </a:r>
            </a:p>
            <a:p>
              <a:pPr algn="ctr">
                <a:spcBef>
                  <a:spcPts val="0"/>
                </a:spcBef>
              </a:pPr>
              <a:r>
                <a:rPr lang="en-GB" sz="800" dirty="0"/>
                <a:t>Processing</a:t>
              </a:r>
            </a:p>
          </p:txBody>
        </p:sp>
        <p:sp>
          <p:nvSpPr>
            <p:cNvPr id="78" name="Rectangle 77"/>
            <p:cNvSpPr/>
            <p:nvPr/>
          </p:nvSpPr>
          <p:spPr bwMode="auto">
            <a:xfrm>
              <a:off x="3808891" y="4373782"/>
              <a:ext cx="932155" cy="597368"/>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800" dirty="0"/>
                <a:t>Flash</a:t>
              </a:r>
            </a:p>
            <a:p>
              <a:pPr algn="ctr">
                <a:spcBef>
                  <a:spcPts val="0"/>
                </a:spcBef>
              </a:pPr>
              <a:r>
                <a:rPr lang="en-GB" sz="800" dirty="0"/>
                <a:t>Driver</a:t>
              </a:r>
            </a:p>
          </p:txBody>
        </p:sp>
        <p:sp>
          <p:nvSpPr>
            <p:cNvPr id="79" name="TextBox 78"/>
            <p:cNvSpPr txBox="1"/>
            <p:nvPr/>
          </p:nvSpPr>
          <p:spPr>
            <a:xfrm>
              <a:off x="3949726" y="5584052"/>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Flash Memory</a:t>
              </a:r>
            </a:p>
          </p:txBody>
        </p:sp>
        <p:sp>
          <p:nvSpPr>
            <p:cNvPr id="80" name="TextBox 79"/>
            <p:cNvSpPr txBox="1"/>
            <p:nvPr/>
          </p:nvSpPr>
          <p:spPr>
            <a:xfrm>
              <a:off x="5878512" y="5579978"/>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Display</a:t>
              </a:r>
            </a:p>
          </p:txBody>
        </p:sp>
        <p:sp>
          <p:nvSpPr>
            <p:cNvPr id="81" name="TextBox 80"/>
            <p:cNvSpPr txBox="1"/>
            <p:nvPr/>
          </p:nvSpPr>
          <p:spPr>
            <a:xfrm>
              <a:off x="7442252" y="5588489"/>
              <a:ext cx="667498" cy="429146"/>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800" dirty="0"/>
                <a:t>Actuator</a:t>
              </a:r>
            </a:p>
          </p:txBody>
        </p:sp>
        <p:sp>
          <p:nvSpPr>
            <p:cNvPr id="82" name="TextBox 81"/>
            <p:cNvSpPr txBox="1"/>
            <p:nvPr/>
          </p:nvSpPr>
          <p:spPr>
            <a:xfrm>
              <a:off x="1000410" y="5584052"/>
              <a:ext cx="248575" cy="429146"/>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800" dirty="0"/>
                <a:t>S</a:t>
              </a:r>
            </a:p>
          </p:txBody>
        </p:sp>
        <p:sp>
          <p:nvSpPr>
            <p:cNvPr id="83" name="TextBox 82"/>
            <p:cNvSpPr txBox="1"/>
            <p:nvPr/>
          </p:nvSpPr>
          <p:spPr>
            <a:xfrm>
              <a:off x="1292794" y="5584052"/>
              <a:ext cx="248575" cy="429146"/>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800" dirty="0"/>
                <a:t>S</a:t>
              </a:r>
            </a:p>
          </p:txBody>
        </p:sp>
        <p:sp>
          <p:nvSpPr>
            <p:cNvPr id="84" name="TextBox 83"/>
            <p:cNvSpPr txBox="1"/>
            <p:nvPr/>
          </p:nvSpPr>
          <p:spPr>
            <a:xfrm>
              <a:off x="1629960" y="5575535"/>
              <a:ext cx="248575"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S</a:t>
              </a:r>
            </a:p>
          </p:txBody>
        </p:sp>
        <p:sp>
          <p:nvSpPr>
            <p:cNvPr id="85" name="TextBox 84"/>
            <p:cNvSpPr txBox="1"/>
            <p:nvPr/>
          </p:nvSpPr>
          <p:spPr>
            <a:xfrm>
              <a:off x="1940717" y="5575535"/>
              <a:ext cx="248575"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S</a:t>
              </a:r>
            </a:p>
          </p:txBody>
        </p:sp>
        <p:cxnSp>
          <p:nvCxnSpPr>
            <p:cNvPr id="86" name="Elbow Connector 85"/>
            <p:cNvCxnSpPr>
              <a:stCxn id="77" idx="0"/>
              <a:endCxn id="74" idx="1"/>
            </p:cNvCxnSpPr>
            <p:nvPr/>
          </p:nvCxnSpPr>
          <p:spPr bwMode="auto">
            <a:xfrm rot="5400000" flipH="1" flipV="1">
              <a:off x="2022246" y="2209515"/>
              <a:ext cx="1139231" cy="1934495"/>
            </a:xfrm>
            <a:prstGeom prst="bentConnector2">
              <a:avLst/>
            </a:prstGeom>
            <a:noFill/>
            <a:ln w="38100" cap="flat" cmpd="sng" algn="ctr">
              <a:solidFill>
                <a:srgbClr val="FF0000"/>
              </a:solidFill>
              <a:prstDash val="solid"/>
              <a:round/>
              <a:headEnd type="none" w="med" len="med"/>
              <a:tailEnd type="none"/>
            </a:ln>
            <a:effectLst/>
          </p:spPr>
        </p:cxnSp>
        <p:cxnSp>
          <p:nvCxnSpPr>
            <p:cNvPr id="87" name="Elbow Connector 86"/>
            <p:cNvCxnSpPr>
              <a:endCxn id="75" idx="0"/>
            </p:cNvCxnSpPr>
            <p:nvPr/>
          </p:nvCxnSpPr>
          <p:spPr bwMode="auto">
            <a:xfrm>
              <a:off x="5112701" y="2721895"/>
              <a:ext cx="1091392" cy="942807"/>
            </a:xfrm>
            <a:prstGeom prst="bentConnector2">
              <a:avLst/>
            </a:prstGeom>
            <a:noFill/>
            <a:ln w="12700" cap="flat" cmpd="sng" algn="ctr">
              <a:solidFill>
                <a:schemeClr val="tx1"/>
              </a:solidFill>
              <a:prstDash val="solid"/>
              <a:round/>
              <a:headEnd type="none" w="med" len="med"/>
              <a:tailEnd type="none"/>
            </a:ln>
            <a:effectLst/>
          </p:spPr>
        </p:cxnSp>
        <p:cxnSp>
          <p:nvCxnSpPr>
            <p:cNvPr id="88" name="Elbow Connector 87"/>
            <p:cNvCxnSpPr>
              <a:endCxn id="76" idx="0"/>
            </p:cNvCxnSpPr>
            <p:nvPr/>
          </p:nvCxnSpPr>
          <p:spPr bwMode="auto">
            <a:xfrm>
              <a:off x="5112701" y="2460334"/>
              <a:ext cx="2527081" cy="1612741"/>
            </a:xfrm>
            <a:prstGeom prst="bentConnector2">
              <a:avLst/>
            </a:prstGeom>
            <a:noFill/>
            <a:ln w="38100" cap="flat" cmpd="sng" algn="ctr">
              <a:solidFill>
                <a:srgbClr val="FF0000"/>
              </a:solidFill>
              <a:prstDash val="solid"/>
              <a:round/>
              <a:headEnd type="none" w="med" len="med"/>
              <a:tailEnd type="none"/>
            </a:ln>
            <a:effectLst/>
          </p:spPr>
        </p:cxnSp>
        <p:cxnSp>
          <p:nvCxnSpPr>
            <p:cNvPr id="89" name="Straight Connector 88"/>
            <p:cNvCxnSpPr>
              <a:stCxn id="74" idx="2"/>
            </p:cNvCxnSpPr>
            <p:nvPr/>
          </p:nvCxnSpPr>
          <p:spPr bwMode="auto">
            <a:xfrm>
              <a:off x="4335905" y="2904548"/>
              <a:ext cx="0" cy="1471798"/>
            </a:xfrm>
            <a:prstGeom prst="line">
              <a:avLst/>
            </a:prstGeom>
            <a:noFill/>
            <a:ln w="12700" cap="flat" cmpd="sng" algn="ctr">
              <a:solidFill>
                <a:schemeClr val="tx1"/>
              </a:solidFill>
              <a:prstDash val="solid"/>
              <a:round/>
              <a:headEnd type="none" w="med" len="med"/>
              <a:tailEnd type="none"/>
            </a:ln>
            <a:effectLst/>
          </p:spPr>
        </p:cxnSp>
        <p:cxnSp>
          <p:nvCxnSpPr>
            <p:cNvPr id="90" name="Straight Connector 89"/>
            <p:cNvCxnSpPr>
              <a:stCxn id="78" idx="2"/>
              <a:endCxn id="79" idx="0"/>
            </p:cNvCxnSpPr>
            <p:nvPr/>
          </p:nvCxnSpPr>
          <p:spPr bwMode="auto">
            <a:xfrm>
              <a:off x="4274969" y="4971150"/>
              <a:ext cx="8506" cy="612902"/>
            </a:xfrm>
            <a:prstGeom prst="line">
              <a:avLst/>
            </a:prstGeom>
            <a:noFill/>
            <a:ln w="12700" cap="flat" cmpd="sng" algn="ctr">
              <a:solidFill>
                <a:schemeClr val="tx1"/>
              </a:solidFill>
              <a:prstDash val="solid"/>
              <a:round/>
              <a:headEnd type="none" w="med" len="med"/>
              <a:tailEnd type="none"/>
            </a:ln>
            <a:effectLst/>
          </p:spPr>
        </p:cxnSp>
        <p:cxnSp>
          <p:nvCxnSpPr>
            <p:cNvPr id="91" name="Straight Connector 90"/>
            <p:cNvCxnSpPr>
              <a:stCxn id="75" idx="2"/>
              <a:endCxn id="80" idx="0"/>
            </p:cNvCxnSpPr>
            <p:nvPr/>
          </p:nvCxnSpPr>
          <p:spPr bwMode="auto">
            <a:xfrm>
              <a:off x="6204093" y="4409638"/>
              <a:ext cx="8168" cy="1170340"/>
            </a:xfrm>
            <a:prstGeom prst="line">
              <a:avLst/>
            </a:prstGeom>
            <a:noFill/>
            <a:ln w="12700" cap="flat" cmpd="sng" algn="ctr">
              <a:solidFill>
                <a:schemeClr val="tx1"/>
              </a:solidFill>
              <a:prstDash val="solid"/>
              <a:round/>
              <a:headEnd type="none" w="med" len="med"/>
              <a:tailEnd type="none"/>
            </a:ln>
            <a:effectLst/>
          </p:spPr>
        </p:cxnSp>
        <p:cxnSp>
          <p:nvCxnSpPr>
            <p:cNvPr id="92" name="Straight Connector 91"/>
            <p:cNvCxnSpPr>
              <a:endCxn id="81" idx="0"/>
            </p:cNvCxnSpPr>
            <p:nvPr/>
          </p:nvCxnSpPr>
          <p:spPr bwMode="auto">
            <a:xfrm>
              <a:off x="7776001" y="5007006"/>
              <a:ext cx="0" cy="581483"/>
            </a:xfrm>
            <a:prstGeom prst="line">
              <a:avLst/>
            </a:prstGeom>
            <a:noFill/>
            <a:ln w="38100" cap="flat" cmpd="sng" algn="ctr">
              <a:solidFill>
                <a:srgbClr val="FF0000"/>
              </a:solidFill>
              <a:prstDash val="solid"/>
              <a:round/>
              <a:headEnd type="none" w="med" len="med"/>
              <a:tailEnd type="none"/>
            </a:ln>
            <a:effectLst/>
          </p:spPr>
        </p:cxnSp>
        <p:cxnSp>
          <p:nvCxnSpPr>
            <p:cNvPr id="93" name="Straight Connector 92"/>
            <p:cNvCxnSpPr>
              <a:endCxn id="82" idx="0"/>
            </p:cNvCxnSpPr>
            <p:nvPr/>
          </p:nvCxnSpPr>
          <p:spPr bwMode="auto">
            <a:xfrm>
              <a:off x="1124697" y="4705165"/>
              <a:ext cx="1" cy="878887"/>
            </a:xfrm>
            <a:prstGeom prst="line">
              <a:avLst/>
            </a:prstGeom>
            <a:noFill/>
            <a:ln w="38100" cap="flat" cmpd="sng" algn="ctr">
              <a:solidFill>
                <a:srgbClr val="FF0000"/>
              </a:solidFill>
              <a:prstDash val="solid"/>
              <a:round/>
              <a:headEnd type="none" w="med" len="med"/>
              <a:tailEnd type="none"/>
            </a:ln>
            <a:effectLst/>
          </p:spPr>
        </p:cxnSp>
        <p:cxnSp>
          <p:nvCxnSpPr>
            <p:cNvPr id="94" name="Straight Connector 93"/>
            <p:cNvCxnSpPr>
              <a:endCxn id="83" idx="0"/>
            </p:cNvCxnSpPr>
            <p:nvPr/>
          </p:nvCxnSpPr>
          <p:spPr bwMode="auto">
            <a:xfrm flipH="1">
              <a:off x="1417082" y="4705165"/>
              <a:ext cx="8879" cy="878887"/>
            </a:xfrm>
            <a:prstGeom prst="line">
              <a:avLst/>
            </a:prstGeom>
            <a:noFill/>
            <a:ln w="38100" cap="flat" cmpd="sng" algn="ctr">
              <a:solidFill>
                <a:srgbClr val="FF0000"/>
              </a:solidFill>
              <a:prstDash val="solid"/>
              <a:round/>
              <a:headEnd type="none" w="med" len="med"/>
              <a:tailEnd type="none"/>
            </a:ln>
            <a:effectLst/>
          </p:spPr>
        </p:cxnSp>
        <p:cxnSp>
          <p:nvCxnSpPr>
            <p:cNvPr id="95" name="Straight Connector 94"/>
            <p:cNvCxnSpPr/>
            <p:nvPr/>
          </p:nvCxnSpPr>
          <p:spPr bwMode="auto">
            <a:xfrm>
              <a:off x="1754183" y="4705165"/>
              <a:ext cx="810" cy="878887"/>
            </a:xfrm>
            <a:prstGeom prst="line">
              <a:avLst/>
            </a:prstGeom>
            <a:noFill/>
            <a:ln w="12700" cap="flat" cmpd="sng" algn="ctr">
              <a:solidFill>
                <a:schemeClr val="tx1"/>
              </a:solidFill>
              <a:prstDash val="solid"/>
              <a:round/>
              <a:headEnd type="none" w="med" len="med"/>
              <a:tailEnd type="none"/>
            </a:ln>
            <a:effectLst/>
          </p:spPr>
        </p:cxnSp>
        <p:cxnSp>
          <p:nvCxnSpPr>
            <p:cNvPr id="96" name="Straight Connector 95"/>
            <p:cNvCxnSpPr>
              <a:endCxn id="85" idx="0"/>
            </p:cNvCxnSpPr>
            <p:nvPr/>
          </p:nvCxnSpPr>
          <p:spPr bwMode="auto">
            <a:xfrm flipH="1">
              <a:off x="2065005" y="4705165"/>
              <a:ext cx="13821" cy="870370"/>
            </a:xfrm>
            <a:prstGeom prst="line">
              <a:avLst/>
            </a:prstGeom>
            <a:noFill/>
            <a:ln w="12700" cap="flat" cmpd="sng" algn="ctr">
              <a:solidFill>
                <a:schemeClr val="tx1"/>
              </a:solidFill>
              <a:prstDash val="solid"/>
              <a:round/>
              <a:headEnd type="none" w="med" len="med"/>
              <a:tailEnd type="none"/>
            </a:ln>
            <a:effectLst/>
          </p:spPr>
        </p:cxnSp>
        <p:sp>
          <p:nvSpPr>
            <p:cNvPr id="97" name="Rectangle 96"/>
            <p:cNvSpPr/>
            <p:nvPr/>
          </p:nvSpPr>
          <p:spPr bwMode="auto">
            <a:xfrm>
              <a:off x="2412779" y="4373782"/>
              <a:ext cx="1040822" cy="597368"/>
            </a:xfrm>
            <a:prstGeom prst="rect">
              <a:avLst/>
            </a:prstGeom>
            <a:no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800" dirty="0"/>
                <a:t>USB Device Stack</a:t>
              </a:r>
            </a:p>
          </p:txBody>
        </p:sp>
        <p:sp>
          <p:nvSpPr>
            <p:cNvPr id="98" name="Rectangle 97"/>
            <p:cNvSpPr/>
            <p:nvPr/>
          </p:nvSpPr>
          <p:spPr bwMode="auto">
            <a:xfrm>
              <a:off x="3453601" y="3357926"/>
              <a:ext cx="1121407" cy="597368"/>
            </a:xfrm>
            <a:prstGeom prst="rect">
              <a:avLst/>
            </a:prstGeom>
            <a:solidFill>
              <a:schemeClr val="bg1"/>
            </a:solid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800" dirty="0"/>
                <a:t>FAT File System</a:t>
              </a:r>
            </a:p>
          </p:txBody>
        </p:sp>
        <p:cxnSp>
          <p:nvCxnSpPr>
            <p:cNvPr id="99" name="Elbow Connector 98"/>
            <p:cNvCxnSpPr>
              <a:stCxn id="98" idx="1"/>
              <a:endCxn id="97" idx="0"/>
            </p:cNvCxnSpPr>
            <p:nvPr/>
          </p:nvCxnSpPr>
          <p:spPr bwMode="auto">
            <a:xfrm rot="10800000" flipV="1">
              <a:off x="2933191" y="3656610"/>
              <a:ext cx="520411" cy="717172"/>
            </a:xfrm>
            <a:prstGeom prst="bentConnector2">
              <a:avLst/>
            </a:prstGeom>
            <a:noFill/>
            <a:ln w="12700" cap="flat" cmpd="sng" algn="ctr">
              <a:solidFill>
                <a:schemeClr val="tx1"/>
              </a:solidFill>
              <a:prstDash val="solid"/>
              <a:round/>
              <a:headEnd type="none" w="med" len="med"/>
              <a:tailEnd type="none"/>
            </a:ln>
            <a:effectLst/>
          </p:spPr>
        </p:cxnSp>
        <p:sp>
          <p:nvSpPr>
            <p:cNvPr id="100" name="TextBox 99"/>
            <p:cNvSpPr txBox="1"/>
            <p:nvPr/>
          </p:nvSpPr>
          <p:spPr>
            <a:xfrm>
              <a:off x="2425003" y="5584052"/>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USB</a:t>
              </a:r>
            </a:p>
          </p:txBody>
        </p:sp>
        <p:sp>
          <p:nvSpPr>
            <p:cNvPr id="101" name="TextBox 100"/>
            <p:cNvSpPr txBox="1"/>
            <p:nvPr/>
          </p:nvSpPr>
          <p:spPr>
            <a:xfrm>
              <a:off x="3191434" y="5575535"/>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SD Card</a:t>
              </a:r>
            </a:p>
          </p:txBody>
        </p:sp>
        <p:cxnSp>
          <p:nvCxnSpPr>
            <p:cNvPr id="102" name="Straight Connector 101"/>
            <p:cNvCxnSpPr/>
            <p:nvPr/>
          </p:nvCxnSpPr>
          <p:spPr bwMode="auto">
            <a:xfrm>
              <a:off x="3630638" y="3955294"/>
              <a:ext cx="8878" cy="1620241"/>
            </a:xfrm>
            <a:prstGeom prst="line">
              <a:avLst/>
            </a:prstGeom>
            <a:noFill/>
            <a:ln w="12700" cap="flat" cmpd="sng" algn="ctr">
              <a:solidFill>
                <a:schemeClr val="tx1"/>
              </a:solidFill>
              <a:prstDash val="solid"/>
              <a:round/>
              <a:headEnd type="none" w="med" len="med"/>
              <a:tailEnd type="none"/>
            </a:ln>
            <a:effectLst/>
          </p:spPr>
        </p:cxnSp>
        <p:cxnSp>
          <p:nvCxnSpPr>
            <p:cNvPr id="103" name="Straight Connector 102"/>
            <p:cNvCxnSpPr>
              <a:endCxn id="100" idx="0"/>
            </p:cNvCxnSpPr>
            <p:nvPr/>
          </p:nvCxnSpPr>
          <p:spPr bwMode="auto">
            <a:xfrm flipH="1">
              <a:off x="2758752" y="4971150"/>
              <a:ext cx="3417" cy="612902"/>
            </a:xfrm>
            <a:prstGeom prst="line">
              <a:avLst/>
            </a:prstGeom>
            <a:noFill/>
            <a:ln w="12700" cap="flat" cmpd="sng" algn="ctr">
              <a:solidFill>
                <a:schemeClr val="tx1"/>
              </a:solidFill>
              <a:prstDash val="solid"/>
              <a:round/>
              <a:headEnd type="none" w="med" len="med"/>
              <a:tailEnd type="none"/>
            </a:ln>
            <a:effectLst/>
          </p:spPr>
        </p:cxnSp>
        <p:sp>
          <p:nvSpPr>
            <p:cNvPr id="104" name="TextBox 103"/>
            <p:cNvSpPr txBox="1"/>
            <p:nvPr/>
          </p:nvSpPr>
          <p:spPr>
            <a:xfrm>
              <a:off x="4913355" y="3664702"/>
              <a:ext cx="730767" cy="744936"/>
            </a:xfrm>
            <a:prstGeom prst="rect">
              <a:avLst/>
            </a:prstGeom>
            <a:noFill/>
            <a:ln w="38100">
              <a:solidFill>
                <a:srgbClr val="00B050"/>
              </a:solidFill>
            </a:ln>
          </p:spPr>
          <p:txBody>
            <a:bodyPr wrap="square" lIns="27000" tIns="27000" rIns="27000" bIns="27000" rtlCol="0" anchor="ctr">
              <a:noAutofit/>
            </a:bodyPr>
            <a:lstStyle/>
            <a:p>
              <a:pPr algn="ctr">
                <a:spcBef>
                  <a:spcPts val="450"/>
                </a:spcBef>
              </a:pPr>
              <a:r>
                <a:rPr lang="en-GB" sz="800" dirty="0"/>
                <a:t>Network Stack</a:t>
              </a:r>
            </a:p>
          </p:txBody>
        </p:sp>
        <p:sp>
          <p:nvSpPr>
            <p:cNvPr id="105" name="TextBox 104"/>
            <p:cNvSpPr txBox="1"/>
            <p:nvPr/>
          </p:nvSpPr>
          <p:spPr>
            <a:xfrm>
              <a:off x="5025654" y="5584257"/>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Ethernet</a:t>
              </a:r>
            </a:p>
          </p:txBody>
        </p:sp>
        <p:cxnSp>
          <p:nvCxnSpPr>
            <p:cNvPr id="106" name="Straight Connector 105"/>
            <p:cNvCxnSpPr>
              <a:stCxn id="104" idx="2"/>
            </p:cNvCxnSpPr>
            <p:nvPr/>
          </p:nvCxnSpPr>
          <p:spPr bwMode="auto">
            <a:xfrm flipH="1">
              <a:off x="5278738" y="4409638"/>
              <a:ext cx="1" cy="1174414"/>
            </a:xfrm>
            <a:prstGeom prst="line">
              <a:avLst/>
            </a:prstGeom>
            <a:noFill/>
            <a:ln w="12700" cap="flat" cmpd="sng" algn="ctr">
              <a:solidFill>
                <a:schemeClr val="tx1"/>
              </a:solidFill>
              <a:prstDash val="solid"/>
              <a:round/>
              <a:headEnd type="none" w="med" len="med"/>
              <a:tailEnd type="none"/>
            </a:ln>
            <a:effectLst/>
          </p:spPr>
        </p:cxnSp>
        <p:cxnSp>
          <p:nvCxnSpPr>
            <p:cNvPr id="107" name="Elbow Connector 106"/>
            <p:cNvCxnSpPr>
              <a:endCxn id="104" idx="0"/>
            </p:cNvCxnSpPr>
            <p:nvPr/>
          </p:nvCxnSpPr>
          <p:spPr bwMode="auto">
            <a:xfrm rot="16200000" flipH="1">
              <a:off x="4715970" y="3101933"/>
              <a:ext cx="760154" cy="365384"/>
            </a:xfrm>
            <a:prstGeom prst="bentConnector3">
              <a:avLst/>
            </a:prstGeom>
            <a:noFill/>
            <a:ln w="12700" cap="flat" cmpd="sng" algn="ctr">
              <a:solidFill>
                <a:schemeClr val="tx1"/>
              </a:solidFill>
              <a:prstDash val="solid"/>
              <a:round/>
              <a:headEnd type="none" w="med" len="med"/>
              <a:tailEnd type="none"/>
            </a:ln>
            <a:effectLst/>
          </p:spPr>
        </p:cxnSp>
      </p:grpSp>
    </p:spTree>
    <p:custDataLst>
      <p:tags r:id="rId1"/>
    </p:custDataLst>
    <p:extLst>
      <p:ext uri="{BB962C8B-B14F-4D97-AF65-F5344CB8AC3E}">
        <p14:creationId xmlns:p14="http://schemas.microsoft.com/office/powerpoint/2010/main" xmlns="" val="10547509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Using Multiple Processors to Achieve Separation</a:t>
            </a:r>
            <a:endParaRPr lang="en-GB" sz="2000" dirty="0"/>
          </a:p>
        </p:txBody>
      </p:sp>
      <p:sp>
        <p:nvSpPr>
          <p:cNvPr id="3" name="Content Placeholder 2"/>
          <p:cNvSpPr>
            <a:spLocks noGrp="1"/>
          </p:cNvSpPr>
          <p:nvPr>
            <p:ph idx="1"/>
          </p:nvPr>
        </p:nvSpPr>
        <p:spPr>
          <a:xfrm>
            <a:off x="457202" y="1378072"/>
            <a:ext cx="8435975" cy="669264"/>
          </a:xfrm>
        </p:spPr>
        <p:txBody>
          <a:bodyPr/>
          <a:lstStyle/>
          <a:p>
            <a:r>
              <a:rPr lang="en-GB" sz="1600" dirty="0"/>
              <a:t>Relatively easy from a software perspective in that there is clear isolation between safety and non-safety components.</a:t>
            </a:r>
          </a:p>
          <a:p>
            <a:r>
              <a:rPr lang="en-GB" sz="1600" dirty="0"/>
              <a:t>More expensive and complicated hardware (not optimal in low cost embedded systems).</a:t>
            </a:r>
          </a:p>
          <a:p>
            <a:endParaRPr lang="en-GB" sz="1600" dirty="0"/>
          </a:p>
          <a:p>
            <a:endParaRPr lang="en-GB" sz="1600" dirty="0"/>
          </a:p>
        </p:txBody>
      </p:sp>
      <p:grpSp>
        <p:nvGrpSpPr>
          <p:cNvPr id="43" name="Group 42"/>
          <p:cNvGrpSpPr/>
          <p:nvPr/>
        </p:nvGrpSpPr>
        <p:grpSpPr>
          <a:xfrm>
            <a:off x="1054707" y="2249955"/>
            <a:ext cx="7064827" cy="2271245"/>
            <a:chOff x="1054706" y="2999939"/>
            <a:chExt cx="7064827" cy="3028327"/>
          </a:xfrm>
        </p:grpSpPr>
        <p:sp>
          <p:nvSpPr>
            <p:cNvPr id="135" name="Rectangle 134"/>
            <p:cNvSpPr/>
            <p:nvPr/>
          </p:nvSpPr>
          <p:spPr bwMode="auto">
            <a:xfrm>
              <a:off x="4096883" y="3004106"/>
              <a:ext cx="4022650" cy="2543612"/>
            </a:xfrm>
            <a:prstGeom prst="rect">
              <a:avLst/>
            </a:prstGeom>
            <a:solidFill>
              <a:srgbClr val="FFC000">
                <a:alpha val="20000"/>
              </a:srgb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134" name="Rectangle 133"/>
            <p:cNvSpPr/>
            <p:nvPr/>
          </p:nvSpPr>
          <p:spPr bwMode="auto">
            <a:xfrm>
              <a:off x="4207798" y="3216685"/>
              <a:ext cx="3833388" cy="209646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137" name="Rectangle 136"/>
            <p:cNvSpPr/>
            <p:nvPr/>
          </p:nvSpPr>
          <p:spPr bwMode="auto">
            <a:xfrm>
              <a:off x="1054708" y="3020743"/>
              <a:ext cx="2557320" cy="2526975"/>
            </a:xfrm>
            <a:prstGeom prst="rect">
              <a:avLst/>
            </a:prstGeom>
            <a:solidFill>
              <a:srgbClr val="FFC000">
                <a:alpha val="20000"/>
              </a:srgb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136" name="Rectangle 135"/>
            <p:cNvSpPr/>
            <p:nvPr/>
          </p:nvSpPr>
          <p:spPr bwMode="auto">
            <a:xfrm>
              <a:off x="1127289" y="3216685"/>
              <a:ext cx="2371788" cy="209646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6" name="TextBox 5"/>
            <p:cNvSpPr txBox="1"/>
            <p:nvPr/>
          </p:nvSpPr>
          <p:spPr>
            <a:xfrm>
              <a:off x="1542760" y="3636347"/>
              <a:ext cx="1394239" cy="435872"/>
            </a:xfrm>
            <a:prstGeom prst="rect">
              <a:avLst/>
            </a:prstGeom>
            <a:noFill/>
            <a:ln w="38100">
              <a:solidFill>
                <a:srgbClr val="FF0000"/>
              </a:solidFill>
            </a:ln>
          </p:spPr>
          <p:txBody>
            <a:bodyPr wrap="square" lIns="27000" tIns="27000" rIns="27000" bIns="27000" rtlCol="0" anchor="ctr">
              <a:noAutofit/>
            </a:bodyPr>
            <a:lstStyle/>
            <a:p>
              <a:pPr algn="ctr"/>
              <a:r>
                <a:rPr lang="en-GB" sz="900" dirty="0"/>
                <a:t>Control</a:t>
              </a:r>
            </a:p>
            <a:p>
              <a:pPr algn="ctr">
                <a:spcBef>
                  <a:spcPts val="0"/>
                </a:spcBef>
              </a:pPr>
              <a:r>
                <a:rPr lang="en-GB" sz="900" dirty="0"/>
                <a:t>Logic</a:t>
              </a:r>
            </a:p>
          </p:txBody>
        </p:sp>
        <p:sp>
          <p:nvSpPr>
            <p:cNvPr id="7" name="TextBox 6"/>
            <p:cNvSpPr txBox="1"/>
            <p:nvPr/>
          </p:nvSpPr>
          <p:spPr>
            <a:xfrm>
              <a:off x="7268763" y="3848387"/>
              <a:ext cx="575133" cy="545889"/>
            </a:xfrm>
            <a:prstGeom prst="rect">
              <a:avLst/>
            </a:prstGeom>
            <a:noFill/>
            <a:ln w="12700">
              <a:solidFill>
                <a:schemeClr val="tx1"/>
              </a:solidFill>
            </a:ln>
          </p:spPr>
          <p:txBody>
            <a:bodyPr wrap="square" lIns="27000" tIns="27000" rIns="27000" bIns="27000" rtlCol="0" anchor="ctr">
              <a:noAutofit/>
            </a:bodyPr>
            <a:lstStyle/>
            <a:p>
              <a:pPr algn="ctr">
                <a:spcBef>
                  <a:spcPts val="450"/>
                </a:spcBef>
              </a:pPr>
              <a:r>
                <a:rPr lang="en-GB" sz="900" dirty="0"/>
                <a:t>Display</a:t>
              </a:r>
            </a:p>
            <a:p>
              <a:pPr algn="ctr">
                <a:spcBef>
                  <a:spcPts val="450"/>
                </a:spcBef>
              </a:pPr>
              <a:r>
                <a:rPr lang="en-GB" sz="900" dirty="0"/>
                <a:t>Driver</a:t>
              </a:r>
            </a:p>
          </p:txBody>
        </p:sp>
        <p:sp>
          <p:nvSpPr>
            <p:cNvPr id="8" name="TextBox 7"/>
            <p:cNvSpPr txBox="1"/>
            <p:nvPr/>
          </p:nvSpPr>
          <p:spPr>
            <a:xfrm>
              <a:off x="2410881" y="4386696"/>
              <a:ext cx="902179" cy="684384"/>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Output </a:t>
              </a:r>
            </a:p>
            <a:p>
              <a:pPr algn="ctr">
                <a:spcBef>
                  <a:spcPts val="0"/>
                </a:spcBef>
              </a:pPr>
              <a:r>
                <a:rPr lang="en-GB" sz="900" dirty="0"/>
                <a:t>Driver</a:t>
              </a:r>
            </a:p>
          </p:txBody>
        </p:sp>
        <p:sp>
          <p:nvSpPr>
            <p:cNvPr id="9" name="Rectangle 8"/>
            <p:cNvSpPr/>
            <p:nvPr/>
          </p:nvSpPr>
          <p:spPr bwMode="auto">
            <a:xfrm>
              <a:off x="1321809" y="4367142"/>
              <a:ext cx="964202" cy="702599"/>
            </a:xfrm>
            <a:prstGeom prst="rect">
              <a:avLst/>
            </a:prstGeom>
            <a:noFill/>
            <a:ln w="38100" cap="flat" cmpd="sng" algn="ctr">
              <a:solidFill>
                <a:srgbClr val="FF000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Sensor</a:t>
              </a:r>
            </a:p>
            <a:p>
              <a:pPr algn="ctr">
                <a:spcBef>
                  <a:spcPts val="0"/>
                </a:spcBef>
              </a:pPr>
              <a:r>
                <a:rPr lang="en-GB" sz="900" dirty="0"/>
                <a:t>Processing</a:t>
              </a:r>
            </a:p>
          </p:txBody>
        </p:sp>
        <p:sp>
          <p:nvSpPr>
            <p:cNvPr id="10" name="Rectangle 9"/>
            <p:cNvSpPr/>
            <p:nvPr/>
          </p:nvSpPr>
          <p:spPr bwMode="auto">
            <a:xfrm>
              <a:off x="5367692" y="4780865"/>
              <a:ext cx="733631" cy="437750"/>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Flash</a:t>
              </a:r>
            </a:p>
            <a:p>
              <a:pPr algn="ctr">
                <a:spcBef>
                  <a:spcPts val="0"/>
                </a:spcBef>
              </a:pPr>
              <a:r>
                <a:rPr lang="en-GB" sz="900" dirty="0"/>
                <a:t>Driver</a:t>
              </a:r>
            </a:p>
          </p:txBody>
        </p:sp>
        <p:sp>
          <p:nvSpPr>
            <p:cNvPr id="11" name="TextBox 10"/>
            <p:cNvSpPr txBox="1"/>
            <p:nvPr/>
          </p:nvSpPr>
          <p:spPr>
            <a:xfrm>
              <a:off x="5473695" y="5713787"/>
              <a:ext cx="525339" cy="314479"/>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Flash Memory</a:t>
              </a:r>
            </a:p>
          </p:txBody>
        </p:sp>
        <p:sp>
          <p:nvSpPr>
            <p:cNvPr id="12" name="TextBox 11"/>
            <p:cNvSpPr txBox="1"/>
            <p:nvPr/>
          </p:nvSpPr>
          <p:spPr>
            <a:xfrm>
              <a:off x="7305965" y="5713787"/>
              <a:ext cx="525339" cy="314479"/>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Display</a:t>
              </a:r>
            </a:p>
          </p:txBody>
        </p:sp>
        <p:sp>
          <p:nvSpPr>
            <p:cNvPr id="13" name="TextBox 12"/>
            <p:cNvSpPr txBox="1"/>
            <p:nvPr/>
          </p:nvSpPr>
          <p:spPr>
            <a:xfrm>
              <a:off x="2610113" y="5707547"/>
              <a:ext cx="525339" cy="314479"/>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Actuator</a:t>
              </a:r>
            </a:p>
          </p:txBody>
        </p:sp>
        <p:sp>
          <p:nvSpPr>
            <p:cNvPr id="14" name="TextBox 13"/>
            <p:cNvSpPr txBox="1"/>
            <p:nvPr/>
          </p:nvSpPr>
          <p:spPr>
            <a:xfrm>
              <a:off x="1312644" y="5713787"/>
              <a:ext cx="195635" cy="314479"/>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15" name="TextBox 14"/>
            <p:cNvSpPr txBox="1"/>
            <p:nvPr/>
          </p:nvSpPr>
          <p:spPr>
            <a:xfrm>
              <a:off x="1542759" y="5713787"/>
              <a:ext cx="195635" cy="314479"/>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16" name="TextBox 15"/>
            <p:cNvSpPr txBox="1"/>
            <p:nvPr/>
          </p:nvSpPr>
          <p:spPr>
            <a:xfrm>
              <a:off x="4371415" y="5713787"/>
              <a:ext cx="195635" cy="314479"/>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sp>
          <p:nvSpPr>
            <p:cNvPr id="17" name="TextBox 16"/>
            <p:cNvSpPr txBox="1"/>
            <p:nvPr/>
          </p:nvSpPr>
          <p:spPr>
            <a:xfrm>
              <a:off x="4615988" y="5713787"/>
              <a:ext cx="195635" cy="314479"/>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cxnSp>
          <p:nvCxnSpPr>
            <p:cNvPr id="18" name="Elbow Connector 17"/>
            <p:cNvCxnSpPr>
              <a:stCxn id="9" idx="0"/>
            </p:cNvCxnSpPr>
            <p:nvPr/>
          </p:nvCxnSpPr>
          <p:spPr bwMode="auto">
            <a:xfrm flipV="1">
              <a:off x="1803911" y="4079361"/>
              <a:ext cx="5100" cy="287781"/>
            </a:xfrm>
            <a:prstGeom prst="straightConnector1">
              <a:avLst/>
            </a:prstGeom>
            <a:noFill/>
            <a:ln w="38100" cap="flat" cmpd="sng" algn="ctr">
              <a:solidFill>
                <a:srgbClr val="FF0000"/>
              </a:solidFill>
              <a:prstDash val="solid"/>
              <a:round/>
              <a:headEnd type="none" w="med" len="med"/>
              <a:tailEnd type="none"/>
            </a:ln>
            <a:effectLst/>
          </p:spPr>
        </p:cxnSp>
        <p:cxnSp>
          <p:nvCxnSpPr>
            <p:cNvPr id="19" name="Elbow Connector 18"/>
            <p:cNvCxnSpPr/>
            <p:nvPr/>
          </p:nvCxnSpPr>
          <p:spPr bwMode="auto">
            <a:xfrm>
              <a:off x="6009973" y="4242285"/>
              <a:ext cx="652" cy="538581"/>
            </a:xfrm>
            <a:prstGeom prst="straightConnector1">
              <a:avLst/>
            </a:prstGeom>
            <a:noFill/>
            <a:ln w="12700" cap="flat" cmpd="sng" algn="ctr">
              <a:solidFill>
                <a:schemeClr val="tx1"/>
              </a:solidFill>
              <a:prstDash val="solid"/>
              <a:round/>
              <a:headEnd type="none" w="med" len="med"/>
              <a:tailEnd type="none"/>
            </a:ln>
            <a:effectLst/>
          </p:spPr>
        </p:cxnSp>
        <p:cxnSp>
          <p:nvCxnSpPr>
            <p:cNvPr id="20" name="Elbow Connector 19"/>
            <p:cNvCxnSpPr/>
            <p:nvPr/>
          </p:nvCxnSpPr>
          <p:spPr bwMode="auto">
            <a:xfrm>
              <a:off x="2762151" y="4079361"/>
              <a:ext cx="5962" cy="307335"/>
            </a:xfrm>
            <a:prstGeom prst="straightConnector1">
              <a:avLst/>
            </a:prstGeom>
            <a:noFill/>
            <a:ln w="38100" cap="flat" cmpd="sng" algn="ctr">
              <a:solidFill>
                <a:srgbClr val="FF0000"/>
              </a:solidFill>
              <a:prstDash val="solid"/>
              <a:round/>
              <a:headEnd type="none" w="med" len="med"/>
              <a:tailEnd type="none"/>
            </a:ln>
            <a:effectLst/>
          </p:spPr>
        </p:cxnSp>
        <p:cxnSp>
          <p:nvCxnSpPr>
            <p:cNvPr id="22" name="Straight Connector 21"/>
            <p:cNvCxnSpPr>
              <a:stCxn id="10" idx="2"/>
              <a:endCxn id="11" idx="0"/>
            </p:cNvCxnSpPr>
            <p:nvPr/>
          </p:nvCxnSpPr>
          <p:spPr bwMode="auto">
            <a:xfrm>
              <a:off x="5734506" y="5218616"/>
              <a:ext cx="1857" cy="495173"/>
            </a:xfrm>
            <a:prstGeom prst="line">
              <a:avLst/>
            </a:prstGeom>
            <a:noFill/>
            <a:ln w="12700" cap="flat" cmpd="sng" algn="ctr">
              <a:solidFill>
                <a:schemeClr val="tx1"/>
              </a:solidFill>
              <a:prstDash val="solid"/>
              <a:round/>
              <a:headEnd type="none" w="med" len="med"/>
              <a:tailEnd type="none"/>
            </a:ln>
            <a:effectLst/>
          </p:spPr>
        </p:cxnSp>
        <p:cxnSp>
          <p:nvCxnSpPr>
            <p:cNvPr id="23" name="Straight Connector 22"/>
            <p:cNvCxnSpPr>
              <a:stCxn id="7" idx="2"/>
              <a:endCxn id="12" idx="0"/>
            </p:cNvCxnSpPr>
            <p:nvPr/>
          </p:nvCxnSpPr>
          <p:spPr bwMode="auto">
            <a:xfrm>
              <a:off x="7556331" y="4394277"/>
              <a:ext cx="12305" cy="1319513"/>
            </a:xfrm>
            <a:prstGeom prst="line">
              <a:avLst/>
            </a:prstGeom>
            <a:noFill/>
            <a:ln w="12700" cap="flat" cmpd="sng" algn="ctr">
              <a:solidFill>
                <a:schemeClr val="tx1"/>
              </a:solidFill>
              <a:prstDash val="solid"/>
              <a:round/>
              <a:headEnd type="none" w="med" len="med"/>
              <a:tailEnd type="none"/>
            </a:ln>
            <a:effectLst/>
          </p:spPr>
        </p:cxnSp>
        <p:cxnSp>
          <p:nvCxnSpPr>
            <p:cNvPr id="24" name="Straight Connector 23"/>
            <p:cNvCxnSpPr>
              <a:stCxn id="8" idx="2"/>
              <a:endCxn id="13" idx="0"/>
            </p:cNvCxnSpPr>
            <p:nvPr/>
          </p:nvCxnSpPr>
          <p:spPr bwMode="auto">
            <a:xfrm>
              <a:off x="2861971" y="5071080"/>
              <a:ext cx="10813" cy="636467"/>
            </a:xfrm>
            <a:prstGeom prst="line">
              <a:avLst/>
            </a:prstGeom>
            <a:noFill/>
            <a:ln w="38100" cap="flat" cmpd="sng" algn="ctr">
              <a:solidFill>
                <a:srgbClr val="FF0000"/>
              </a:solidFill>
              <a:prstDash val="solid"/>
              <a:round/>
              <a:headEnd type="none" w="med" len="med"/>
              <a:tailEnd type="none"/>
            </a:ln>
            <a:effectLst/>
          </p:spPr>
        </p:cxnSp>
        <p:cxnSp>
          <p:nvCxnSpPr>
            <p:cNvPr id="25" name="Straight Connector 24"/>
            <p:cNvCxnSpPr>
              <a:endCxn id="14" idx="0"/>
            </p:cNvCxnSpPr>
            <p:nvPr/>
          </p:nvCxnSpPr>
          <p:spPr bwMode="auto">
            <a:xfrm>
              <a:off x="1410461" y="5069740"/>
              <a:ext cx="2" cy="644047"/>
            </a:xfrm>
            <a:prstGeom prst="line">
              <a:avLst/>
            </a:prstGeom>
            <a:noFill/>
            <a:ln w="38100" cap="flat" cmpd="sng" algn="ctr">
              <a:solidFill>
                <a:srgbClr val="FF0000"/>
              </a:solidFill>
              <a:prstDash val="solid"/>
              <a:round/>
              <a:headEnd type="none" w="med" len="med"/>
              <a:tailEnd type="none"/>
            </a:ln>
            <a:effectLst/>
          </p:spPr>
        </p:cxnSp>
        <p:cxnSp>
          <p:nvCxnSpPr>
            <p:cNvPr id="26" name="Straight Connector 25"/>
            <p:cNvCxnSpPr>
              <a:endCxn id="15" idx="0"/>
            </p:cNvCxnSpPr>
            <p:nvPr/>
          </p:nvCxnSpPr>
          <p:spPr bwMode="auto">
            <a:xfrm flipH="1">
              <a:off x="1640577" y="5069740"/>
              <a:ext cx="6988" cy="644047"/>
            </a:xfrm>
            <a:prstGeom prst="line">
              <a:avLst/>
            </a:prstGeom>
            <a:noFill/>
            <a:ln w="38100" cap="flat" cmpd="sng" algn="ctr">
              <a:solidFill>
                <a:srgbClr val="FF0000"/>
              </a:solidFill>
              <a:prstDash val="solid"/>
              <a:round/>
              <a:headEnd type="none" w="med" len="med"/>
              <a:tailEnd type="none"/>
            </a:ln>
            <a:effectLst/>
          </p:spPr>
        </p:cxnSp>
        <p:cxnSp>
          <p:nvCxnSpPr>
            <p:cNvPr id="27" name="Straight Connector 26"/>
            <p:cNvCxnSpPr/>
            <p:nvPr/>
          </p:nvCxnSpPr>
          <p:spPr bwMode="auto">
            <a:xfrm flipH="1">
              <a:off x="4469821" y="3780706"/>
              <a:ext cx="15262" cy="1939323"/>
            </a:xfrm>
            <a:prstGeom prst="line">
              <a:avLst/>
            </a:prstGeom>
            <a:noFill/>
            <a:ln w="12700" cap="flat" cmpd="sng" algn="ctr">
              <a:solidFill>
                <a:schemeClr val="tx1"/>
              </a:solidFill>
              <a:prstDash val="solid"/>
              <a:round/>
              <a:headEnd type="none" w="med" len="med"/>
              <a:tailEnd type="none"/>
            </a:ln>
            <a:effectLst/>
          </p:spPr>
        </p:cxnSp>
        <p:cxnSp>
          <p:nvCxnSpPr>
            <p:cNvPr id="28" name="Straight Connector 27"/>
            <p:cNvCxnSpPr>
              <a:endCxn id="17" idx="0"/>
            </p:cNvCxnSpPr>
            <p:nvPr/>
          </p:nvCxnSpPr>
          <p:spPr bwMode="auto">
            <a:xfrm flipH="1">
              <a:off x="4713806" y="3786306"/>
              <a:ext cx="13318" cy="1927481"/>
            </a:xfrm>
            <a:prstGeom prst="line">
              <a:avLst/>
            </a:prstGeom>
            <a:noFill/>
            <a:ln w="12700" cap="flat" cmpd="sng" algn="ctr">
              <a:solidFill>
                <a:schemeClr val="tx1"/>
              </a:solidFill>
              <a:prstDash val="solid"/>
              <a:round/>
              <a:headEnd type="none" w="med" len="med"/>
              <a:tailEnd type="none"/>
            </a:ln>
            <a:effectLst/>
          </p:spPr>
        </p:cxnSp>
        <p:sp>
          <p:nvSpPr>
            <p:cNvPr id="29" name="Rectangle 28"/>
            <p:cNvSpPr/>
            <p:nvPr/>
          </p:nvSpPr>
          <p:spPr bwMode="auto">
            <a:xfrm>
              <a:off x="6457786" y="4718441"/>
              <a:ext cx="819155" cy="437750"/>
            </a:xfrm>
            <a:prstGeom prst="rect">
              <a:avLst/>
            </a:prstGeom>
            <a:no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USB Device Stack</a:t>
              </a:r>
            </a:p>
          </p:txBody>
        </p:sp>
        <p:sp>
          <p:nvSpPr>
            <p:cNvPr id="30" name="Rectangle 29"/>
            <p:cNvSpPr/>
            <p:nvPr/>
          </p:nvSpPr>
          <p:spPr bwMode="auto">
            <a:xfrm>
              <a:off x="5949880" y="3966213"/>
              <a:ext cx="882577" cy="437750"/>
            </a:xfrm>
            <a:prstGeom prst="rect">
              <a:avLst/>
            </a:prstGeom>
            <a:solidFill>
              <a:schemeClr val="bg1"/>
            </a:solid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FAT File System</a:t>
              </a:r>
            </a:p>
          </p:txBody>
        </p:sp>
        <p:cxnSp>
          <p:nvCxnSpPr>
            <p:cNvPr id="31" name="Elbow Connector 30"/>
            <p:cNvCxnSpPr/>
            <p:nvPr/>
          </p:nvCxnSpPr>
          <p:spPr bwMode="auto">
            <a:xfrm>
              <a:off x="6666547" y="4386696"/>
              <a:ext cx="408" cy="321576"/>
            </a:xfrm>
            <a:prstGeom prst="straightConnector1">
              <a:avLst/>
            </a:prstGeom>
            <a:noFill/>
            <a:ln w="12700" cap="flat" cmpd="sng" algn="ctr">
              <a:solidFill>
                <a:schemeClr val="tx1"/>
              </a:solidFill>
              <a:prstDash val="solid"/>
              <a:round/>
              <a:headEnd type="none" w="med" len="med"/>
              <a:tailEnd type="none"/>
            </a:ln>
            <a:effectLst/>
          </p:spPr>
        </p:cxnSp>
        <p:sp>
          <p:nvSpPr>
            <p:cNvPr id="32" name="TextBox 31"/>
            <p:cNvSpPr txBox="1"/>
            <p:nvPr/>
          </p:nvSpPr>
          <p:spPr>
            <a:xfrm>
              <a:off x="6611384" y="5707547"/>
              <a:ext cx="525339" cy="314479"/>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USB</a:t>
              </a:r>
            </a:p>
          </p:txBody>
        </p:sp>
        <p:sp>
          <p:nvSpPr>
            <p:cNvPr id="33" name="TextBox 32"/>
            <p:cNvSpPr txBox="1"/>
            <p:nvPr/>
          </p:nvSpPr>
          <p:spPr>
            <a:xfrm>
              <a:off x="6050839" y="5713787"/>
              <a:ext cx="525339" cy="314479"/>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SD Card</a:t>
              </a:r>
            </a:p>
          </p:txBody>
        </p:sp>
        <p:cxnSp>
          <p:nvCxnSpPr>
            <p:cNvPr id="34" name="Straight Connector 33"/>
            <p:cNvCxnSpPr/>
            <p:nvPr/>
          </p:nvCxnSpPr>
          <p:spPr bwMode="auto">
            <a:xfrm>
              <a:off x="6272513" y="4403965"/>
              <a:ext cx="15417" cy="1302108"/>
            </a:xfrm>
            <a:prstGeom prst="line">
              <a:avLst/>
            </a:prstGeom>
            <a:noFill/>
            <a:ln w="12700" cap="flat" cmpd="sng" algn="ctr">
              <a:solidFill>
                <a:schemeClr val="tx1"/>
              </a:solidFill>
              <a:prstDash val="solid"/>
              <a:round/>
              <a:headEnd type="none" w="med" len="med"/>
              <a:tailEnd type="none"/>
            </a:ln>
            <a:effectLst/>
          </p:spPr>
        </p:cxnSp>
        <p:cxnSp>
          <p:nvCxnSpPr>
            <p:cNvPr id="35" name="Straight Connector 34"/>
            <p:cNvCxnSpPr>
              <a:stCxn id="29" idx="2"/>
              <a:endCxn id="32" idx="0"/>
            </p:cNvCxnSpPr>
            <p:nvPr/>
          </p:nvCxnSpPr>
          <p:spPr bwMode="auto">
            <a:xfrm>
              <a:off x="6867364" y="5156192"/>
              <a:ext cx="6690" cy="551356"/>
            </a:xfrm>
            <a:prstGeom prst="line">
              <a:avLst/>
            </a:prstGeom>
            <a:noFill/>
            <a:ln w="12700" cap="flat" cmpd="sng" algn="ctr">
              <a:solidFill>
                <a:schemeClr val="tx1"/>
              </a:solidFill>
              <a:prstDash val="solid"/>
              <a:round/>
              <a:headEnd type="none" w="med" len="med"/>
              <a:tailEnd type="none"/>
            </a:ln>
            <a:effectLst/>
          </p:spPr>
        </p:cxnSp>
        <p:sp>
          <p:nvSpPr>
            <p:cNvPr id="36" name="TextBox 35"/>
            <p:cNvSpPr txBox="1"/>
            <p:nvPr/>
          </p:nvSpPr>
          <p:spPr>
            <a:xfrm>
              <a:off x="4833107" y="4123360"/>
              <a:ext cx="575133" cy="545889"/>
            </a:xfrm>
            <a:prstGeom prst="rect">
              <a:avLst/>
            </a:prstGeom>
            <a:noFill/>
            <a:ln w="38100">
              <a:solidFill>
                <a:srgbClr val="00B050"/>
              </a:solidFill>
            </a:ln>
          </p:spPr>
          <p:txBody>
            <a:bodyPr wrap="square" lIns="27000" tIns="27000" rIns="27000" bIns="27000" rtlCol="0" anchor="ctr">
              <a:noAutofit/>
            </a:bodyPr>
            <a:lstStyle/>
            <a:p>
              <a:pPr algn="ctr">
                <a:spcBef>
                  <a:spcPts val="450"/>
                </a:spcBef>
              </a:pPr>
              <a:r>
                <a:rPr lang="en-GB" sz="900" dirty="0"/>
                <a:t>Network Stack</a:t>
              </a:r>
            </a:p>
          </p:txBody>
        </p:sp>
        <p:sp>
          <p:nvSpPr>
            <p:cNvPr id="37" name="TextBox 36"/>
            <p:cNvSpPr txBox="1"/>
            <p:nvPr/>
          </p:nvSpPr>
          <p:spPr>
            <a:xfrm>
              <a:off x="4854838" y="5713787"/>
              <a:ext cx="525339" cy="314479"/>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Ethernet</a:t>
              </a:r>
            </a:p>
          </p:txBody>
        </p:sp>
        <p:cxnSp>
          <p:nvCxnSpPr>
            <p:cNvPr id="38" name="Straight Connector 37"/>
            <p:cNvCxnSpPr>
              <a:stCxn id="36" idx="2"/>
              <a:endCxn id="37" idx="0"/>
            </p:cNvCxnSpPr>
            <p:nvPr/>
          </p:nvCxnSpPr>
          <p:spPr bwMode="auto">
            <a:xfrm flipH="1">
              <a:off x="5117509" y="4669248"/>
              <a:ext cx="3168" cy="1044539"/>
            </a:xfrm>
            <a:prstGeom prst="line">
              <a:avLst/>
            </a:prstGeom>
            <a:noFill/>
            <a:ln w="12700" cap="flat" cmpd="sng" algn="ctr">
              <a:solidFill>
                <a:schemeClr val="tx1"/>
              </a:solidFill>
              <a:prstDash val="solid"/>
              <a:round/>
              <a:headEnd type="none" w="med" len="med"/>
              <a:tailEnd type="none"/>
            </a:ln>
            <a:effectLst/>
          </p:spPr>
        </p:cxnSp>
        <p:sp>
          <p:nvSpPr>
            <p:cNvPr id="110" name="TextBox 109"/>
            <p:cNvSpPr txBox="1"/>
            <p:nvPr/>
          </p:nvSpPr>
          <p:spPr>
            <a:xfrm>
              <a:off x="4374098" y="3344833"/>
              <a:ext cx="1222718" cy="435872"/>
            </a:xfrm>
            <a:prstGeom prst="rect">
              <a:avLst/>
            </a:prstGeom>
            <a:noFill/>
            <a:ln w="12700">
              <a:solidFill>
                <a:schemeClr val="tx1"/>
              </a:solidFill>
            </a:ln>
          </p:spPr>
          <p:txBody>
            <a:bodyPr wrap="square" lIns="27000" tIns="27000" rIns="27000" bIns="27000" rtlCol="0" anchor="ctr">
              <a:noAutofit/>
            </a:bodyPr>
            <a:lstStyle/>
            <a:p>
              <a:pPr algn="ctr"/>
              <a:r>
                <a:rPr lang="en-GB" sz="900" dirty="0"/>
                <a:t>Control</a:t>
              </a:r>
            </a:p>
            <a:p>
              <a:pPr algn="ctr">
                <a:spcBef>
                  <a:spcPts val="0"/>
                </a:spcBef>
              </a:pPr>
              <a:r>
                <a:rPr lang="en-GB" sz="900" dirty="0"/>
                <a:t>Logic</a:t>
              </a:r>
            </a:p>
          </p:txBody>
        </p:sp>
        <p:cxnSp>
          <p:nvCxnSpPr>
            <p:cNvPr id="115" name="Straight Connector 114"/>
            <p:cNvCxnSpPr>
              <a:endCxn id="36" idx="0"/>
            </p:cNvCxnSpPr>
            <p:nvPr/>
          </p:nvCxnSpPr>
          <p:spPr bwMode="auto">
            <a:xfrm>
              <a:off x="5117509" y="3780706"/>
              <a:ext cx="3168" cy="342655"/>
            </a:xfrm>
            <a:prstGeom prst="line">
              <a:avLst/>
            </a:prstGeom>
            <a:noFill/>
            <a:ln w="12700" cap="flat" cmpd="sng" algn="ctr">
              <a:solidFill>
                <a:schemeClr val="tx1"/>
              </a:solidFill>
              <a:prstDash val="solid"/>
              <a:round/>
              <a:headEnd type="none" w="med" len="med"/>
              <a:tailEnd type="none"/>
            </a:ln>
            <a:effectLst/>
          </p:spPr>
        </p:cxnSp>
        <p:cxnSp>
          <p:nvCxnSpPr>
            <p:cNvPr id="117" name="Straight Connector 116"/>
            <p:cNvCxnSpPr>
              <a:stCxn id="110" idx="3"/>
              <a:endCxn id="7" idx="0"/>
            </p:cNvCxnSpPr>
            <p:nvPr/>
          </p:nvCxnSpPr>
          <p:spPr bwMode="auto">
            <a:xfrm>
              <a:off x="5596814" y="3562769"/>
              <a:ext cx="1959516" cy="285618"/>
            </a:xfrm>
            <a:prstGeom prst="bentConnector2">
              <a:avLst/>
            </a:prstGeom>
            <a:noFill/>
            <a:ln w="12700" cap="flat" cmpd="sng" algn="ctr">
              <a:solidFill>
                <a:schemeClr val="tx1"/>
              </a:solidFill>
              <a:prstDash val="solid"/>
              <a:round/>
              <a:headEnd type="none" w="med" len="med"/>
              <a:tailEnd type="none"/>
            </a:ln>
            <a:effectLst/>
          </p:spPr>
        </p:cxnSp>
        <p:cxnSp>
          <p:nvCxnSpPr>
            <p:cNvPr id="119" name="Straight Connector 118"/>
            <p:cNvCxnSpPr/>
            <p:nvPr/>
          </p:nvCxnSpPr>
          <p:spPr bwMode="auto">
            <a:xfrm>
              <a:off x="5526930" y="3780705"/>
              <a:ext cx="422950" cy="411998"/>
            </a:xfrm>
            <a:prstGeom prst="bentConnector3">
              <a:avLst>
                <a:gd name="adj1" fmla="val 1164"/>
              </a:avLst>
            </a:prstGeom>
            <a:noFill/>
            <a:ln w="12700" cap="flat" cmpd="sng" algn="ctr">
              <a:solidFill>
                <a:schemeClr val="tx1"/>
              </a:solidFill>
              <a:prstDash val="solid"/>
              <a:round/>
              <a:headEnd type="none" w="med" len="med"/>
              <a:tailEnd type="none"/>
            </a:ln>
            <a:effectLst/>
          </p:spPr>
        </p:cxnSp>
        <p:sp>
          <p:nvSpPr>
            <p:cNvPr id="143" name="Left-Right Arrow 142"/>
            <p:cNvSpPr/>
            <p:nvPr/>
          </p:nvSpPr>
          <p:spPr bwMode="auto">
            <a:xfrm>
              <a:off x="3618966" y="4147632"/>
              <a:ext cx="475162" cy="234570"/>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144" name="TextBox 143"/>
            <p:cNvSpPr txBox="1"/>
            <p:nvPr/>
          </p:nvSpPr>
          <p:spPr>
            <a:xfrm>
              <a:off x="1054706" y="3020742"/>
              <a:ext cx="1060571" cy="188801"/>
            </a:xfrm>
            <a:prstGeom prst="rect">
              <a:avLst/>
            </a:prstGeom>
            <a:noFill/>
            <a:ln w="12700">
              <a:solidFill>
                <a:schemeClr val="tx1"/>
              </a:solidFill>
            </a:ln>
          </p:spPr>
          <p:txBody>
            <a:bodyPr wrap="square" lIns="27000" tIns="27000" rIns="27000" bIns="27000" rtlCol="0">
              <a:noAutofit/>
            </a:bodyPr>
            <a:lstStyle/>
            <a:p>
              <a:r>
                <a:rPr lang="en-GB" sz="900" dirty="0"/>
                <a:t>Safety Processor</a:t>
              </a:r>
            </a:p>
          </p:txBody>
        </p:sp>
        <p:sp>
          <p:nvSpPr>
            <p:cNvPr id="158" name="TextBox 157"/>
            <p:cNvSpPr txBox="1"/>
            <p:nvPr/>
          </p:nvSpPr>
          <p:spPr>
            <a:xfrm>
              <a:off x="7061200" y="2999939"/>
              <a:ext cx="1058333" cy="206473"/>
            </a:xfrm>
            <a:prstGeom prst="rect">
              <a:avLst/>
            </a:prstGeom>
            <a:noFill/>
            <a:ln w="12700">
              <a:solidFill>
                <a:schemeClr val="tx1"/>
              </a:solidFill>
            </a:ln>
          </p:spPr>
          <p:txBody>
            <a:bodyPr wrap="square" lIns="27000" tIns="27000" rIns="27000" bIns="27000" rtlCol="0">
              <a:noAutofit/>
            </a:bodyPr>
            <a:lstStyle/>
            <a:p>
              <a:r>
                <a:rPr lang="en-GB" sz="900" dirty="0"/>
                <a:t>Support Processor</a:t>
              </a:r>
            </a:p>
          </p:txBody>
        </p:sp>
      </p:grpSp>
    </p:spTree>
    <p:extLst>
      <p:ext uri="{BB962C8B-B14F-4D97-AF65-F5344CB8AC3E}">
        <p14:creationId xmlns:p14="http://schemas.microsoft.com/office/powerpoint/2010/main" xmlns="" val="2604266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Using a Multi-Core Processor to Achieve Separation</a:t>
            </a:r>
            <a:endParaRPr lang="en-GB" sz="2000" dirty="0"/>
          </a:p>
        </p:txBody>
      </p:sp>
      <p:sp>
        <p:nvSpPr>
          <p:cNvPr id="3" name="Content Placeholder 2"/>
          <p:cNvSpPr>
            <a:spLocks noGrp="1"/>
          </p:cNvSpPr>
          <p:nvPr>
            <p:ph idx="1"/>
          </p:nvPr>
        </p:nvSpPr>
        <p:spPr>
          <a:xfrm>
            <a:off x="457202" y="1378072"/>
            <a:ext cx="8435975" cy="722429"/>
          </a:xfrm>
        </p:spPr>
        <p:txBody>
          <a:bodyPr/>
          <a:lstStyle/>
          <a:p>
            <a:r>
              <a:rPr lang="en-GB" sz="1600" dirty="0" smtClean="0"/>
              <a:t>Easier hardware design, only one set of peripheral components.</a:t>
            </a:r>
          </a:p>
          <a:p>
            <a:r>
              <a:rPr lang="en-GB" sz="1600" dirty="0" smtClean="0"/>
              <a:t>As both cores typically share access to memory and peripherals it is difficult to claim spatial separation without using an MMU or MPU.</a:t>
            </a:r>
          </a:p>
          <a:p>
            <a:endParaRPr lang="en-GB" dirty="0"/>
          </a:p>
          <a:p>
            <a:endParaRPr lang="en-GB" dirty="0"/>
          </a:p>
        </p:txBody>
      </p:sp>
      <p:grpSp>
        <p:nvGrpSpPr>
          <p:cNvPr id="5" name="Group 4"/>
          <p:cNvGrpSpPr/>
          <p:nvPr/>
        </p:nvGrpSpPr>
        <p:grpSpPr>
          <a:xfrm>
            <a:off x="571903" y="2300237"/>
            <a:ext cx="8055631" cy="2297162"/>
            <a:chOff x="665036" y="2973850"/>
            <a:chExt cx="7254014" cy="2554184"/>
          </a:xfrm>
        </p:grpSpPr>
        <p:sp>
          <p:nvSpPr>
            <p:cNvPr id="4" name="Rectangle 3"/>
            <p:cNvSpPr/>
            <p:nvPr/>
          </p:nvSpPr>
          <p:spPr bwMode="auto">
            <a:xfrm>
              <a:off x="665036" y="2973850"/>
              <a:ext cx="7254014" cy="2203450"/>
            </a:xfrm>
            <a:prstGeom prst="rect">
              <a:avLst/>
            </a:prstGeom>
            <a:solidFill>
              <a:srgbClr val="FFC000">
                <a:alpha val="20000"/>
              </a:srgb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134" name="Rectangle 133"/>
            <p:cNvSpPr/>
            <p:nvPr/>
          </p:nvSpPr>
          <p:spPr bwMode="auto">
            <a:xfrm>
              <a:off x="4246822" y="3095616"/>
              <a:ext cx="3417629" cy="1676967"/>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136" name="Rectangle 135"/>
            <p:cNvSpPr/>
            <p:nvPr/>
          </p:nvSpPr>
          <p:spPr bwMode="auto">
            <a:xfrm>
              <a:off x="947556" y="3092451"/>
              <a:ext cx="2114550" cy="168013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6" name="TextBox 5"/>
            <p:cNvSpPr txBox="1"/>
            <p:nvPr/>
          </p:nvSpPr>
          <p:spPr>
            <a:xfrm>
              <a:off x="1325302" y="3355594"/>
              <a:ext cx="1243024" cy="377582"/>
            </a:xfrm>
            <a:prstGeom prst="rect">
              <a:avLst/>
            </a:prstGeom>
            <a:noFill/>
            <a:ln w="38100">
              <a:solidFill>
                <a:srgbClr val="FF0000"/>
              </a:solidFill>
            </a:ln>
          </p:spPr>
          <p:txBody>
            <a:bodyPr wrap="square" lIns="27000" tIns="27000" rIns="27000" bIns="27000" rtlCol="0" anchor="ctr">
              <a:noAutofit/>
            </a:bodyPr>
            <a:lstStyle/>
            <a:p>
              <a:pPr algn="ctr"/>
              <a:r>
                <a:rPr lang="en-GB" sz="900" dirty="0"/>
                <a:t>Control</a:t>
              </a:r>
            </a:p>
            <a:p>
              <a:pPr algn="ctr">
                <a:spcBef>
                  <a:spcPts val="0"/>
                </a:spcBef>
              </a:pPr>
              <a:r>
                <a:rPr lang="en-GB" sz="900" dirty="0"/>
                <a:t>Logic</a:t>
              </a:r>
            </a:p>
          </p:txBody>
        </p:sp>
        <p:sp>
          <p:nvSpPr>
            <p:cNvPr id="7" name="TextBox 6"/>
            <p:cNvSpPr txBox="1"/>
            <p:nvPr/>
          </p:nvSpPr>
          <p:spPr>
            <a:xfrm>
              <a:off x="6969471" y="3515963"/>
              <a:ext cx="512756" cy="472886"/>
            </a:xfrm>
            <a:prstGeom prst="rect">
              <a:avLst/>
            </a:prstGeom>
            <a:noFill/>
            <a:ln w="12700">
              <a:solidFill>
                <a:schemeClr val="tx1"/>
              </a:solidFill>
            </a:ln>
          </p:spPr>
          <p:txBody>
            <a:bodyPr wrap="square" lIns="27000" tIns="27000" rIns="27000" bIns="27000" rtlCol="0" anchor="ctr">
              <a:noAutofit/>
            </a:bodyPr>
            <a:lstStyle/>
            <a:p>
              <a:pPr algn="ctr">
                <a:spcBef>
                  <a:spcPts val="450"/>
                </a:spcBef>
              </a:pPr>
              <a:r>
                <a:rPr lang="en-GB" sz="900" dirty="0"/>
                <a:t>Display</a:t>
              </a:r>
            </a:p>
            <a:p>
              <a:pPr algn="ctr">
                <a:spcBef>
                  <a:spcPts val="450"/>
                </a:spcBef>
              </a:pPr>
              <a:r>
                <a:rPr lang="en-GB" sz="900" dirty="0"/>
                <a:t>Driver</a:t>
              </a:r>
            </a:p>
          </p:txBody>
        </p:sp>
        <p:sp>
          <p:nvSpPr>
            <p:cNvPr id="8" name="TextBox 7"/>
            <p:cNvSpPr txBox="1"/>
            <p:nvPr/>
          </p:nvSpPr>
          <p:spPr>
            <a:xfrm>
              <a:off x="2077653" y="3997487"/>
              <a:ext cx="804331" cy="592860"/>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Output </a:t>
              </a:r>
            </a:p>
            <a:p>
              <a:pPr algn="ctr">
                <a:spcBef>
                  <a:spcPts val="0"/>
                </a:spcBef>
              </a:pPr>
              <a:r>
                <a:rPr lang="en-GB" sz="900" dirty="0"/>
                <a:t>Driver</a:t>
              </a:r>
            </a:p>
          </p:txBody>
        </p:sp>
        <p:sp>
          <p:nvSpPr>
            <p:cNvPr id="9" name="Rectangle 8"/>
            <p:cNvSpPr/>
            <p:nvPr/>
          </p:nvSpPr>
          <p:spPr bwMode="auto">
            <a:xfrm>
              <a:off x="1073390" y="3993866"/>
              <a:ext cx="859627" cy="608639"/>
            </a:xfrm>
            <a:prstGeom prst="rect">
              <a:avLst/>
            </a:prstGeom>
            <a:noFill/>
            <a:ln w="38100" cap="flat" cmpd="sng" algn="ctr">
              <a:solidFill>
                <a:srgbClr val="FF000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Sensor</a:t>
              </a:r>
            </a:p>
            <a:p>
              <a:pPr algn="ctr">
                <a:spcBef>
                  <a:spcPts val="0"/>
                </a:spcBef>
              </a:pPr>
              <a:r>
                <a:rPr lang="en-GB" sz="900" dirty="0"/>
                <a:t>Processing</a:t>
              </a:r>
            </a:p>
          </p:txBody>
        </p:sp>
        <p:sp>
          <p:nvSpPr>
            <p:cNvPr id="10" name="Rectangle 9"/>
            <p:cNvSpPr/>
            <p:nvPr/>
          </p:nvSpPr>
          <p:spPr bwMode="auto">
            <a:xfrm>
              <a:off x="5378549" y="4144791"/>
              <a:ext cx="654063" cy="37920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Flash</a:t>
              </a:r>
            </a:p>
            <a:p>
              <a:pPr algn="ctr">
                <a:spcBef>
                  <a:spcPts val="0"/>
                </a:spcBef>
              </a:pPr>
              <a:r>
                <a:rPr lang="en-GB" sz="900" dirty="0"/>
                <a:t>Driver</a:t>
              </a:r>
            </a:p>
          </p:txBody>
        </p:sp>
        <p:sp>
          <p:nvSpPr>
            <p:cNvPr id="11" name="TextBox 10"/>
            <p:cNvSpPr txBox="1"/>
            <p:nvPr/>
          </p:nvSpPr>
          <p:spPr>
            <a:xfrm>
              <a:off x="5375423" y="5255611"/>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Flash Memory</a:t>
              </a:r>
            </a:p>
          </p:txBody>
        </p:sp>
        <p:sp>
          <p:nvSpPr>
            <p:cNvPr id="12" name="TextBox 11"/>
            <p:cNvSpPr txBox="1"/>
            <p:nvPr/>
          </p:nvSpPr>
          <p:spPr>
            <a:xfrm>
              <a:off x="7008970" y="5255611"/>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Display</a:t>
              </a:r>
            </a:p>
          </p:txBody>
        </p:sp>
        <p:sp>
          <p:nvSpPr>
            <p:cNvPr id="13" name="TextBox 12"/>
            <p:cNvSpPr txBox="1"/>
            <p:nvPr/>
          </p:nvSpPr>
          <p:spPr>
            <a:xfrm>
              <a:off x="2252567" y="5255611"/>
              <a:ext cx="468362" cy="272423"/>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Actuator</a:t>
              </a:r>
            </a:p>
          </p:txBody>
        </p:sp>
        <p:sp>
          <p:nvSpPr>
            <p:cNvPr id="14" name="TextBox 13"/>
            <p:cNvSpPr txBox="1"/>
            <p:nvPr/>
          </p:nvSpPr>
          <p:spPr>
            <a:xfrm>
              <a:off x="1250394" y="5248927"/>
              <a:ext cx="174417" cy="272423"/>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15" name="TextBox 14"/>
            <p:cNvSpPr txBox="1"/>
            <p:nvPr/>
          </p:nvSpPr>
          <p:spPr>
            <a:xfrm>
              <a:off x="1645037" y="5255611"/>
              <a:ext cx="174417" cy="272423"/>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16" name="TextBox 15"/>
            <p:cNvSpPr txBox="1"/>
            <p:nvPr/>
          </p:nvSpPr>
          <p:spPr>
            <a:xfrm>
              <a:off x="4392694" y="5255611"/>
              <a:ext cx="174417"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sp>
          <p:nvSpPr>
            <p:cNvPr id="17" name="TextBox 16"/>
            <p:cNvSpPr txBox="1"/>
            <p:nvPr/>
          </p:nvSpPr>
          <p:spPr>
            <a:xfrm>
              <a:off x="4610741" y="5255611"/>
              <a:ext cx="174417"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cxnSp>
          <p:nvCxnSpPr>
            <p:cNvPr id="18" name="Elbow Connector 17"/>
            <p:cNvCxnSpPr>
              <a:stCxn id="9" idx="0"/>
            </p:cNvCxnSpPr>
            <p:nvPr/>
          </p:nvCxnSpPr>
          <p:spPr bwMode="auto">
            <a:xfrm flipV="1">
              <a:off x="1503204" y="3744571"/>
              <a:ext cx="4547" cy="249296"/>
            </a:xfrm>
            <a:prstGeom prst="straightConnector1">
              <a:avLst/>
            </a:prstGeom>
            <a:noFill/>
            <a:ln w="38100" cap="flat" cmpd="sng" algn="ctr">
              <a:solidFill>
                <a:srgbClr val="FF0000"/>
              </a:solidFill>
              <a:prstDash val="solid"/>
              <a:round/>
              <a:headEnd type="none" w="med" len="med"/>
              <a:tailEnd type="none"/>
            </a:ln>
            <a:effectLst/>
          </p:spPr>
        </p:cxnSp>
        <p:cxnSp>
          <p:nvCxnSpPr>
            <p:cNvPr id="19" name="Elbow Connector 18"/>
            <p:cNvCxnSpPr/>
            <p:nvPr/>
          </p:nvCxnSpPr>
          <p:spPr bwMode="auto">
            <a:xfrm>
              <a:off x="5889419" y="3930276"/>
              <a:ext cx="5121" cy="214516"/>
            </a:xfrm>
            <a:prstGeom prst="straightConnector1">
              <a:avLst/>
            </a:prstGeom>
            <a:noFill/>
            <a:ln w="12700" cap="flat" cmpd="sng" algn="ctr">
              <a:solidFill>
                <a:schemeClr val="tx1"/>
              </a:solidFill>
              <a:prstDash val="solid"/>
              <a:round/>
              <a:headEnd type="none" w="med" len="med"/>
              <a:tailEnd type="none"/>
            </a:ln>
            <a:effectLst/>
          </p:spPr>
        </p:cxnSp>
        <p:cxnSp>
          <p:nvCxnSpPr>
            <p:cNvPr id="20" name="Elbow Connector 19"/>
            <p:cNvCxnSpPr/>
            <p:nvPr/>
          </p:nvCxnSpPr>
          <p:spPr bwMode="auto">
            <a:xfrm>
              <a:off x="2377158" y="3734433"/>
              <a:ext cx="5315" cy="266235"/>
            </a:xfrm>
            <a:prstGeom prst="straightConnector1">
              <a:avLst/>
            </a:prstGeom>
            <a:noFill/>
            <a:ln w="38100" cap="flat" cmpd="sng" algn="ctr">
              <a:solidFill>
                <a:srgbClr val="FF0000"/>
              </a:solidFill>
              <a:prstDash val="solid"/>
              <a:round/>
              <a:headEnd type="none" w="med" len="med"/>
              <a:tailEnd type="none"/>
            </a:ln>
            <a:effectLst/>
          </p:spPr>
        </p:cxnSp>
        <p:cxnSp>
          <p:nvCxnSpPr>
            <p:cNvPr id="22" name="Straight Connector 21"/>
            <p:cNvCxnSpPr>
              <a:stCxn id="10" idx="2"/>
            </p:cNvCxnSpPr>
            <p:nvPr/>
          </p:nvCxnSpPr>
          <p:spPr bwMode="auto">
            <a:xfrm>
              <a:off x="5705581" y="4524000"/>
              <a:ext cx="7263" cy="737018"/>
            </a:xfrm>
            <a:prstGeom prst="line">
              <a:avLst/>
            </a:prstGeom>
            <a:noFill/>
            <a:ln w="12700" cap="flat" cmpd="sng" algn="ctr">
              <a:solidFill>
                <a:schemeClr val="tx1"/>
              </a:solidFill>
              <a:prstDash val="solid"/>
              <a:round/>
              <a:headEnd type="none" w="med" len="med"/>
              <a:tailEnd type="none"/>
            </a:ln>
            <a:effectLst/>
          </p:spPr>
        </p:cxnSp>
        <p:cxnSp>
          <p:nvCxnSpPr>
            <p:cNvPr id="23" name="Straight Connector 22"/>
            <p:cNvCxnSpPr>
              <a:stCxn id="7" idx="2"/>
              <a:endCxn id="12" idx="0"/>
            </p:cNvCxnSpPr>
            <p:nvPr/>
          </p:nvCxnSpPr>
          <p:spPr bwMode="auto">
            <a:xfrm>
              <a:off x="7225849" y="3988849"/>
              <a:ext cx="17303" cy="1266763"/>
            </a:xfrm>
            <a:prstGeom prst="line">
              <a:avLst/>
            </a:prstGeom>
            <a:noFill/>
            <a:ln w="12700" cap="flat" cmpd="sng" algn="ctr">
              <a:solidFill>
                <a:schemeClr val="tx1"/>
              </a:solidFill>
              <a:prstDash val="solid"/>
              <a:round/>
              <a:headEnd type="none" w="med" len="med"/>
              <a:tailEnd type="none"/>
            </a:ln>
            <a:effectLst/>
          </p:spPr>
        </p:cxnSp>
        <p:cxnSp>
          <p:nvCxnSpPr>
            <p:cNvPr id="24" name="Straight Connector 23"/>
            <p:cNvCxnSpPr>
              <a:stCxn id="8" idx="2"/>
              <a:endCxn id="13" idx="0"/>
            </p:cNvCxnSpPr>
            <p:nvPr/>
          </p:nvCxnSpPr>
          <p:spPr bwMode="auto">
            <a:xfrm>
              <a:off x="2479819" y="4590347"/>
              <a:ext cx="6929" cy="665264"/>
            </a:xfrm>
            <a:prstGeom prst="line">
              <a:avLst/>
            </a:prstGeom>
            <a:noFill/>
            <a:ln w="38100" cap="flat" cmpd="sng" algn="ctr">
              <a:solidFill>
                <a:srgbClr val="FF0000"/>
              </a:solidFill>
              <a:prstDash val="solid"/>
              <a:round/>
              <a:headEnd type="none" w="med" len="med"/>
              <a:tailEnd type="none"/>
            </a:ln>
            <a:effectLst/>
          </p:spPr>
        </p:cxnSp>
        <p:cxnSp>
          <p:nvCxnSpPr>
            <p:cNvPr id="25" name="Straight Connector 24"/>
            <p:cNvCxnSpPr>
              <a:endCxn id="14" idx="0"/>
            </p:cNvCxnSpPr>
            <p:nvPr/>
          </p:nvCxnSpPr>
          <p:spPr bwMode="auto">
            <a:xfrm>
              <a:off x="1331889" y="4602505"/>
              <a:ext cx="5714" cy="646423"/>
            </a:xfrm>
            <a:prstGeom prst="line">
              <a:avLst/>
            </a:prstGeom>
            <a:noFill/>
            <a:ln w="38100" cap="flat" cmpd="sng" algn="ctr">
              <a:solidFill>
                <a:srgbClr val="FF0000"/>
              </a:solidFill>
              <a:prstDash val="solid"/>
              <a:round/>
              <a:headEnd type="none" w="med" len="med"/>
              <a:tailEnd type="none"/>
            </a:ln>
            <a:effectLst/>
          </p:spPr>
        </p:cxnSp>
        <p:cxnSp>
          <p:nvCxnSpPr>
            <p:cNvPr id="26" name="Straight Connector 25"/>
            <p:cNvCxnSpPr>
              <a:endCxn id="15" idx="0"/>
            </p:cNvCxnSpPr>
            <p:nvPr/>
          </p:nvCxnSpPr>
          <p:spPr bwMode="auto">
            <a:xfrm>
              <a:off x="1721949" y="4602505"/>
              <a:ext cx="10297" cy="653106"/>
            </a:xfrm>
            <a:prstGeom prst="line">
              <a:avLst/>
            </a:prstGeom>
            <a:noFill/>
            <a:ln w="38100" cap="flat" cmpd="sng" algn="ctr">
              <a:solidFill>
                <a:srgbClr val="FF0000"/>
              </a:solidFill>
              <a:prstDash val="solid"/>
              <a:round/>
              <a:headEnd type="none" w="med" len="med"/>
              <a:tailEnd type="none"/>
            </a:ln>
            <a:effectLst/>
          </p:spPr>
        </p:cxnSp>
        <p:cxnSp>
          <p:nvCxnSpPr>
            <p:cNvPr id="27" name="Straight Connector 26"/>
            <p:cNvCxnSpPr/>
            <p:nvPr/>
          </p:nvCxnSpPr>
          <p:spPr bwMode="auto">
            <a:xfrm flipH="1">
              <a:off x="4480427" y="3581044"/>
              <a:ext cx="13607" cy="1679974"/>
            </a:xfrm>
            <a:prstGeom prst="line">
              <a:avLst/>
            </a:prstGeom>
            <a:noFill/>
            <a:ln w="12700" cap="flat" cmpd="sng" algn="ctr">
              <a:solidFill>
                <a:schemeClr val="tx1"/>
              </a:solidFill>
              <a:prstDash val="solid"/>
              <a:round/>
              <a:headEnd type="none" w="med" len="med"/>
              <a:tailEnd type="none"/>
            </a:ln>
            <a:effectLst/>
          </p:spPr>
        </p:cxnSp>
        <p:cxnSp>
          <p:nvCxnSpPr>
            <p:cNvPr id="28" name="Straight Connector 27"/>
            <p:cNvCxnSpPr>
              <a:endCxn id="17" idx="0"/>
            </p:cNvCxnSpPr>
            <p:nvPr/>
          </p:nvCxnSpPr>
          <p:spPr bwMode="auto">
            <a:xfrm flipH="1">
              <a:off x="4697950" y="3585895"/>
              <a:ext cx="11874" cy="1669716"/>
            </a:xfrm>
            <a:prstGeom prst="line">
              <a:avLst/>
            </a:prstGeom>
            <a:noFill/>
            <a:ln w="12700" cap="flat" cmpd="sng" algn="ctr">
              <a:solidFill>
                <a:schemeClr val="tx1"/>
              </a:solidFill>
              <a:prstDash val="solid"/>
              <a:round/>
              <a:headEnd type="none" w="med" len="med"/>
              <a:tailEnd type="none"/>
            </a:ln>
            <a:effectLst/>
          </p:spPr>
        </p:cxnSp>
        <p:sp>
          <p:nvSpPr>
            <p:cNvPr id="29" name="Rectangle 28"/>
            <p:cNvSpPr/>
            <p:nvPr/>
          </p:nvSpPr>
          <p:spPr bwMode="auto">
            <a:xfrm>
              <a:off x="6251724" y="4144412"/>
              <a:ext cx="730312" cy="379209"/>
            </a:xfrm>
            <a:prstGeom prst="rect">
              <a:avLst/>
            </a:prstGeom>
            <a:no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USB Device Stack</a:t>
              </a:r>
            </a:p>
          </p:txBody>
        </p:sp>
        <p:sp>
          <p:nvSpPr>
            <p:cNvPr id="30" name="Rectangle 29"/>
            <p:cNvSpPr/>
            <p:nvPr/>
          </p:nvSpPr>
          <p:spPr bwMode="auto">
            <a:xfrm>
              <a:off x="5712844" y="3554477"/>
              <a:ext cx="786855" cy="379209"/>
            </a:xfrm>
            <a:prstGeom prst="rect">
              <a:avLst/>
            </a:prstGeom>
            <a:solidFill>
              <a:schemeClr val="bg1"/>
            </a:solid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FAT File System</a:t>
              </a:r>
            </a:p>
          </p:txBody>
        </p:sp>
        <p:cxnSp>
          <p:nvCxnSpPr>
            <p:cNvPr id="31" name="Elbow Connector 30"/>
            <p:cNvCxnSpPr/>
            <p:nvPr/>
          </p:nvCxnSpPr>
          <p:spPr bwMode="auto">
            <a:xfrm>
              <a:off x="6431472" y="3932517"/>
              <a:ext cx="2816" cy="212275"/>
            </a:xfrm>
            <a:prstGeom prst="straightConnector1">
              <a:avLst/>
            </a:prstGeom>
            <a:noFill/>
            <a:ln w="12700" cap="flat" cmpd="sng" algn="ctr">
              <a:solidFill>
                <a:schemeClr val="tx1"/>
              </a:solidFill>
              <a:prstDash val="solid"/>
              <a:round/>
              <a:headEnd type="none" w="med" len="med"/>
              <a:tailEnd type="none"/>
            </a:ln>
            <a:effectLst/>
          </p:spPr>
        </p:cxnSp>
        <p:sp>
          <p:nvSpPr>
            <p:cNvPr id="32" name="TextBox 31"/>
            <p:cNvSpPr txBox="1"/>
            <p:nvPr/>
          </p:nvSpPr>
          <p:spPr>
            <a:xfrm>
              <a:off x="6389722" y="5250205"/>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USB</a:t>
              </a:r>
            </a:p>
          </p:txBody>
        </p:sp>
        <p:sp>
          <p:nvSpPr>
            <p:cNvPr id="33" name="TextBox 32"/>
            <p:cNvSpPr txBox="1"/>
            <p:nvPr/>
          </p:nvSpPr>
          <p:spPr>
            <a:xfrm>
              <a:off x="5889972" y="5255611"/>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SD Card</a:t>
              </a:r>
            </a:p>
          </p:txBody>
        </p:sp>
        <p:cxnSp>
          <p:nvCxnSpPr>
            <p:cNvPr id="34" name="Straight Connector 33"/>
            <p:cNvCxnSpPr>
              <a:stCxn id="30" idx="2"/>
              <a:endCxn id="33" idx="0"/>
            </p:cNvCxnSpPr>
            <p:nvPr/>
          </p:nvCxnSpPr>
          <p:spPr bwMode="auto">
            <a:xfrm>
              <a:off x="6106271" y="3933687"/>
              <a:ext cx="17882" cy="1321925"/>
            </a:xfrm>
            <a:prstGeom prst="line">
              <a:avLst/>
            </a:prstGeom>
            <a:noFill/>
            <a:ln w="12700" cap="flat" cmpd="sng" algn="ctr">
              <a:solidFill>
                <a:schemeClr val="tx1"/>
              </a:solidFill>
              <a:prstDash val="solid"/>
              <a:round/>
              <a:headEnd type="none" w="med" len="med"/>
              <a:tailEnd type="none"/>
            </a:ln>
            <a:effectLst/>
          </p:spPr>
        </p:cxnSp>
        <p:cxnSp>
          <p:nvCxnSpPr>
            <p:cNvPr id="35" name="Straight Connector 34"/>
            <p:cNvCxnSpPr>
              <a:stCxn id="29" idx="2"/>
              <a:endCxn id="32" idx="0"/>
            </p:cNvCxnSpPr>
            <p:nvPr/>
          </p:nvCxnSpPr>
          <p:spPr bwMode="auto">
            <a:xfrm>
              <a:off x="6616880" y="4523621"/>
              <a:ext cx="7023" cy="726584"/>
            </a:xfrm>
            <a:prstGeom prst="line">
              <a:avLst/>
            </a:prstGeom>
            <a:noFill/>
            <a:ln w="12700" cap="flat" cmpd="sng" algn="ctr">
              <a:solidFill>
                <a:schemeClr val="tx1"/>
              </a:solidFill>
              <a:prstDash val="solid"/>
              <a:round/>
              <a:headEnd type="none" w="med" len="med"/>
              <a:tailEnd type="none"/>
            </a:ln>
            <a:effectLst/>
          </p:spPr>
        </p:cxnSp>
        <p:sp>
          <p:nvSpPr>
            <p:cNvPr id="36" name="TextBox 35"/>
            <p:cNvSpPr txBox="1"/>
            <p:nvPr/>
          </p:nvSpPr>
          <p:spPr>
            <a:xfrm>
              <a:off x="4803466" y="3882725"/>
              <a:ext cx="512756" cy="472886"/>
            </a:xfrm>
            <a:prstGeom prst="rect">
              <a:avLst/>
            </a:prstGeom>
            <a:noFill/>
            <a:ln w="38100">
              <a:solidFill>
                <a:srgbClr val="00B050"/>
              </a:solidFill>
            </a:ln>
          </p:spPr>
          <p:txBody>
            <a:bodyPr wrap="square" lIns="27000" tIns="27000" rIns="27000" bIns="27000" rtlCol="0" anchor="ctr">
              <a:noAutofit/>
            </a:bodyPr>
            <a:lstStyle/>
            <a:p>
              <a:pPr algn="ctr">
                <a:spcBef>
                  <a:spcPts val="450"/>
                </a:spcBef>
              </a:pPr>
              <a:r>
                <a:rPr lang="en-GB" sz="900" dirty="0"/>
                <a:t>Network Stack</a:t>
              </a:r>
            </a:p>
          </p:txBody>
        </p:sp>
        <p:sp>
          <p:nvSpPr>
            <p:cNvPr id="37" name="TextBox 36"/>
            <p:cNvSpPr txBox="1"/>
            <p:nvPr/>
          </p:nvSpPr>
          <p:spPr>
            <a:xfrm>
              <a:off x="4823686" y="5255611"/>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Ethernet</a:t>
              </a:r>
            </a:p>
          </p:txBody>
        </p:sp>
        <p:cxnSp>
          <p:nvCxnSpPr>
            <p:cNvPr id="38" name="Straight Connector 37"/>
            <p:cNvCxnSpPr>
              <a:stCxn id="36" idx="2"/>
              <a:endCxn id="37" idx="0"/>
            </p:cNvCxnSpPr>
            <p:nvPr/>
          </p:nvCxnSpPr>
          <p:spPr bwMode="auto">
            <a:xfrm flipH="1">
              <a:off x="5057867" y="4355611"/>
              <a:ext cx="1978" cy="900000"/>
            </a:xfrm>
            <a:prstGeom prst="line">
              <a:avLst/>
            </a:prstGeom>
            <a:noFill/>
            <a:ln w="12700" cap="flat" cmpd="sng" algn="ctr">
              <a:solidFill>
                <a:schemeClr val="tx1"/>
              </a:solidFill>
              <a:prstDash val="solid"/>
              <a:round/>
              <a:headEnd type="none" w="med" len="med"/>
              <a:tailEnd type="none"/>
            </a:ln>
            <a:effectLst/>
          </p:spPr>
        </p:cxnSp>
        <p:sp>
          <p:nvSpPr>
            <p:cNvPr id="110" name="TextBox 109"/>
            <p:cNvSpPr txBox="1"/>
            <p:nvPr/>
          </p:nvSpPr>
          <p:spPr>
            <a:xfrm>
              <a:off x="4395086" y="3203461"/>
              <a:ext cx="1090105" cy="377582"/>
            </a:xfrm>
            <a:prstGeom prst="rect">
              <a:avLst/>
            </a:prstGeom>
            <a:noFill/>
            <a:ln w="12700">
              <a:solidFill>
                <a:schemeClr val="tx1"/>
              </a:solidFill>
            </a:ln>
          </p:spPr>
          <p:txBody>
            <a:bodyPr wrap="square" lIns="27000" tIns="27000" rIns="27000" bIns="27000" rtlCol="0" anchor="ctr">
              <a:noAutofit/>
            </a:bodyPr>
            <a:lstStyle/>
            <a:p>
              <a:pPr algn="ctr"/>
              <a:r>
                <a:rPr lang="en-GB" sz="900" dirty="0"/>
                <a:t>Control</a:t>
              </a:r>
            </a:p>
            <a:p>
              <a:pPr algn="ctr">
                <a:spcBef>
                  <a:spcPts val="0"/>
                </a:spcBef>
              </a:pPr>
              <a:r>
                <a:rPr lang="en-GB" sz="900" dirty="0"/>
                <a:t>Logic</a:t>
              </a:r>
            </a:p>
          </p:txBody>
        </p:sp>
        <p:cxnSp>
          <p:nvCxnSpPr>
            <p:cNvPr id="115" name="Straight Connector 114"/>
            <p:cNvCxnSpPr>
              <a:endCxn id="36" idx="0"/>
            </p:cNvCxnSpPr>
            <p:nvPr/>
          </p:nvCxnSpPr>
          <p:spPr bwMode="auto">
            <a:xfrm>
              <a:off x="5057022" y="3585895"/>
              <a:ext cx="2824" cy="296831"/>
            </a:xfrm>
            <a:prstGeom prst="line">
              <a:avLst/>
            </a:prstGeom>
            <a:noFill/>
            <a:ln w="12700" cap="flat" cmpd="sng" algn="ctr">
              <a:solidFill>
                <a:schemeClr val="tx1"/>
              </a:solidFill>
              <a:prstDash val="solid"/>
              <a:round/>
              <a:headEnd type="none" w="med" len="med"/>
              <a:tailEnd type="none"/>
            </a:ln>
            <a:effectLst/>
          </p:spPr>
        </p:cxnSp>
        <p:cxnSp>
          <p:nvCxnSpPr>
            <p:cNvPr id="117" name="Straight Connector 116"/>
            <p:cNvCxnSpPr>
              <a:stCxn id="110" idx="3"/>
              <a:endCxn id="7" idx="0"/>
            </p:cNvCxnSpPr>
            <p:nvPr/>
          </p:nvCxnSpPr>
          <p:spPr bwMode="auto">
            <a:xfrm>
              <a:off x="5485190" y="3392252"/>
              <a:ext cx="1740659" cy="123711"/>
            </a:xfrm>
            <a:prstGeom prst="bentConnector2">
              <a:avLst/>
            </a:prstGeom>
            <a:noFill/>
            <a:ln w="12700" cap="flat" cmpd="sng" algn="ctr">
              <a:solidFill>
                <a:schemeClr val="tx1"/>
              </a:solidFill>
              <a:prstDash val="solid"/>
              <a:round/>
              <a:headEnd type="none" w="med" len="med"/>
              <a:tailEnd type="none"/>
            </a:ln>
            <a:effectLst/>
          </p:spPr>
        </p:cxnSp>
        <p:cxnSp>
          <p:nvCxnSpPr>
            <p:cNvPr id="119" name="Straight Connector 118"/>
            <p:cNvCxnSpPr>
              <a:endCxn id="30" idx="1"/>
            </p:cNvCxnSpPr>
            <p:nvPr/>
          </p:nvCxnSpPr>
          <p:spPr bwMode="auto">
            <a:xfrm rot="16200000" flipH="1">
              <a:off x="5524897" y="3556134"/>
              <a:ext cx="252503" cy="123391"/>
            </a:xfrm>
            <a:prstGeom prst="bentConnector2">
              <a:avLst/>
            </a:prstGeom>
            <a:noFill/>
            <a:ln w="12700" cap="flat" cmpd="sng" algn="ctr">
              <a:solidFill>
                <a:schemeClr val="tx1"/>
              </a:solidFill>
              <a:prstDash val="solid"/>
              <a:round/>
              <a:headEnd type="none" w="med" len="med"/>
              <a:tailEnd type="none"/>
            </a:ln>
            <a:effectLst/>
          </p:spPr>
        </p:cxnSp>
        <p:sp>
          <p:nvSpPr>
            <p:cNvPr id="144" name="TextBox 143"/>
            <p:cNvSpPr txBox="1"/>
            <p:nvPr/>
          </p:nvSpPr>
          <p:spPr>
            <a:xfrm>
              <a:off x="947556" y="3093808"/>
              <a:ext cx="715407" cy="136478"/>
            </a:xfrm>
            <a:prstGeom prst="rect">
              <a:avLst/>
            </a:prstGeom>
            <a:noFill/>
            <a:ln w="12700">
              <a:solidFill>
                <a:schemeClr val="tx1"/>
              </a:solidFill>
            </a:ln>
          </p:spPr>
          <p:txBody>
            <a:bodyPr wrap="square" lIns="27000" tIns="27000" rIns="27000" bIns="27000" rtlCol="0">
              <a:noAutofit/>
            </a:bodyPr>
            <a:lstStyle/>
            <a:p>
              <a:r>
                <a:rPr lang="en-GB" sz="900" dirty="0"/>
                <a:t>Safety Core</a:t>
              </a:r>
            </a:p>
          </p:txBody>
        </p:sp>
        <p:sp>
          <p:nvSpPr>
            <p:cNvPr id="158" name="TextBox 157"/>
            <p:cNvSpPr txBox="1"/>
            <p:nvPr/>
          </p:nvSpPr>
          <p:spPr>
            <a:xfrm>
              <a:off x="6858083" y="3094729"/>
              <a:ext cx="806367" cy="134638"/>
            </a:xfrm>
            <a:prstGeom prst="rect">
              <a:avLst/>
            </a:prstGeom>
            <a:noFill/>
            <a:ln w="12700">
              <a:solidFill>
                <a:schemeClr val="tx1"/>
              </a:solidFill>
            </a:ln>
          </p:spPr>
          <p:txBody>
            <a:bodyPr wrap="square" lIns="27000" tIns="27000" rIns="27000" bIns="27000" rtlCol="0">
              <a:noAutofit/>
            </a:bodyPr>
            <a:lstStyle/>
            <a:p>
              <a:r>
                <a:rPr lang="en-GB" sz="900" dirty="0"/>
                <a:t>Support Core</a:t>
              </a:r>
            </a:p>
          </p:txBody>
        </p:sp>
        <p:cxnSp>
          <p:nvCxnSpPr>
            <p:cNvPr id="105" name="Straight Connector 104"/>
            <p:cNvCxnSpPr/>
            <p:nvPr/>
          </p:nvCxnSpPr>
          <p:spPr bwMode="auto">
            <a:xfrm flipH="1">
              <a:off x="5485191" y="3491577"/>
              <a:ext cx="104263" cy="0"/>
            </a:xfrm>
            <a:prstGeom prst="line">
              <a:avLst/>
            </a:prstGeom>
            <a:noFill/>
            <a:ln w="12700" cap="flat" cmpd="sng" algn="ctr">
              <a:solidFill>
                <a:schemeClr val="tx1"/>
              </a:solidFill>
              <a:prstDash val="solid"/>
              <a:round/>
              <a:headEnd type="none" w="med" len="med"/>
              <a:tailEnd type="none"/>
            </a:ln>
            <a:effectLst/>
          </p:spPr>
        </p:cxnSp>
        <p:sp>
          <p:nvSpPr>
            <p:cNvPr id="106" name="Rectangle 105"/>
            <p:cNvSpPr/>
            <p:nvPr/>
          </p:nvSpPr>
          <p:spPr bwMode="auto">
            <a:xfrm>
              <a:off x="3377538" y="3128924"/>
              <a:ext cx="601693" cy="725306"/>
            </a:xfrm>
            <a:prstGeom prst="rect">
              <a:avLst/>
            </a:prstGeom>
            <a:solidFill>
              <a:schemeClr val="accent5"/>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defTabSz="685800"/>
              <a:r>
                <a:rPr lang="en-GB" sz="900" dirty="0"/>
                <a:t>RAM</a:t>
              </a:r>
            </a:p>
          </p:txBody>
        </p:sp>
        <p:sp>
          <p:nvSpPr>
            <p:cNvPr id="107" name="Rectangle 106"/>
            <p:cNvSpPr/>
            <p:nvPr/>
          </p:nvSpPr>
          <p:spPr bwMode="auto">
            <a:xfrm>
              <a:off x="3361610" y="3988849"/>
              <a:ext cx="615827" cy="783734"/>
            </a:xfrm>
            <a:prstGeom prst="rect">
              <a:avLst/>
            </a:prstGeom>
            <a:solidFill>
              <a:schemeClr val="accent5"/>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defTabSz="685800"/>
              <a:r>
                <a:rPr lang="en-GB" sz="900" dirty="0"/>
                <a:t>Flash Memory</a:t>
              </a:r>
            </a:p>
          </p:txBody>
        </p:sp>
        <p:sp>
          <p:nvSpPr>
            <p:cNvPr id="108" name="Rectangle 107"/>
            <p:cNvSpPr/>
            <p:nvPr/>
          </p:nvSpPr>
          <p:spPr bwMode="auto">
            <a:xfrm>
              <a:off x="947557" y="4886914"/>
              <a:ext cx="6716894" cy="169244"/>
            </a:xfrm>
            <a:prstGeom prst="rect">
              <a:avLst/>
            </a:prstGeom>
            <a:solidFill>
              <a:schemeClr val="accent5"/>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defTabSz="685800"/>
              <a:r>
                <a:rPr lang="en-GB" sz="900" dirty="0"/>
                <a:t>Shared Peripherals</a:t>
              </a:r>
            </a:p>
          </p:txBody>
        </p:sp>
        <p:cxnSp>
          <p:nvCxnSpPr>
            <p:cNvPr id="111" name="Straight Arrow Connector 110"/>
            <p:cNvCxnSpPr/>
            <p:nvPr/>
          </p:nvCxnSpPr>
          <p:spPr bwMode="auto">
            <a:xfrm>
              <a:off x="3062107" y="3491577"/>
              <a:ext cx="299504" cy="0"/>
            </a:xfrm>
            <a:prstGeom prst="straightConnector1">
              <a:avLst/>
            </a:prstGeom>
            <a:noFill/>
            <a:ln w="12700" cap="flat" cmpd="sng" algn="ctr">
              <a:solidFill>
                <a:schemeClr val="tx1"/>
              </a:solidFill>
              <a:prstDash val="solid"/>
              <a:round/>
              <a:headEnd type="triangle"/>
              <a:tailEnd type="triangle"/>
            </a:ln>
            <a:effectLst/>
          </p:spPr>
        </p:cxnSp>
        <p:cxnSp>
          <p:nvCxnSpPr>
            <p:cNvPr id="113" name="Straight Arrow Connector 112"/>
            <p:cNvCxnSpPr>
              <a:stCxn id="106" idx="3"/>
            </p:cNvCxnSpPr>
            <p:nvPr/>
          </p:nvCxnSpPr>
          <p:spPr bwMode="auto">
            <a:xfrm>
              <a:off x="3979230" y="3491577"/>
              <a:ext cx="267592" cy="6777"/>
            </a:xfrm>
            <a:prstGeom prst="straightConnector1">
              <a:avLst/>
            </a:prstGeom>
            <a:noFill/>
            <a:ln w="12700" cap="flat" cmpd="sng" algn="ctr">
              <a:solidFill>
                <a:schemeClr val="tx1"/>
              </a:solidFill>
              <a:prstDash val="solid"/>
              <a:round/>
              <a:headEnd type="triangle"/>
              <a:tailEnd type="triangle"/>
            </a:ln>
            <a:effectLst/>
          </p:spPr>
        </p:cxnSp>
        <p:cxnSp>
          <p:nvCxnSpPr>
            <p:cNvPr id="116" name="Straight Arrow Connector 115"/>
            <p:cNvCxnSpPr/>
            <p:nvPr/>
          </p:nvCxnSpPr>
          <p:spPr bwMode="auto">
            <a:xfrm>
              <a:off x="3984317" y="4351501"/>
              <a:ext cx="262505" cy="0"/>
            </a:xfrm>
            <a:prstGeom prst="straightConnector1">
              <a:avLst/>
            </a:prstGeom>
            <a:noFill/>
            <a:ln w="12700" cap="flat" cmpd="sng" algn="ctr">
              <a:solidFill>
                <a:schemeClr val="tx1"/>
              </a:solidFill>
              <a:prstDash val="solid"/>
              <a:round/>
              <a:headEnd type="triangle"/>
              <a:tailEnd type="triangle"/>
            </a:ln>
            <a:effectLst/>
          </p:spPr>
        </p:cxnSp>
        <p:cxnSp>
          <p:nvCxnSpPr>
            <p:cNvPr id="120" name="Straight Arrow Connector 119"/>
            <p:cNvCxnSpPr>
              <a:endCxn id="107" idx="1"/>
            </p:cNvCxnSpPr>
            <p:nvPr/>
          </p:nvCxnSpPr>
          <p:spPr bwMode="auto">
            <a:xfrm>
              <a:off x="3045139" y="4380716"/>
              <a:ext cx="316472" cy="1"/>
            </a:xfrm>
            <a:prstGeom prst="straightConnector1">
              <a:avLst/>
            </a:prstGeom>
            <a:noFill/>
            <a:ln w="12700" cap="flat" cmpd="sng" algn="ctr">
              <a:solidFill>
                <a:schemeClr val="tx1"/>
              </a:solidFill>
              <a:prstDash val="solid"/>
              <a:round/>
              <a:headEnd type="triangle"/>
              <a:tailEnd type="triangle"/>
            </a:ln>
            <a:effectLst/>
          </p:spPr>
        </p:cxnSp>
      </p:grpSp>
    </p:spTree>
    <p:extLst>
      <p:ext uri="{BB962C8B-B14F-4D97-AF65-F5344CB8AC3E}">
        <p14:creationId xmlns:p14="http://schemas.microsoft.com/office/powerpoint/2010/main" xmlns="" val="41862751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A Single Core System has no Inherent </a:t>
            </a:r>
            <a:r>
              <a:rPr lang="en-GB" sz="2000" dirty="0"/>
              <a:t>S</a:t>
            </a:r>
            <a:r>
              <a:rPr lang="en-GB" sz="2000" dirty="0" smtClean="0"/>
              <a:t>eparation.</a:t>
            </a:r>
            <a:endParaRPr lang="en-GB" sz="2000" dirty="0"/>
          </a:p>
        </p:txBody>
      </p:sp>
      <p:sp>
        <p:nvSpPr>
          <p:cNvPr id="3" name="Content Placeholder 2"/>
          <p:cNvSpPr>
            <a:spLocks noGrp="1"/>
          </p:cNvSpPr>
          <p:nvPr>
            <p:ph idx="1"/>
          </p:nvPr>
        </p:nvSpPr>
        <p:spPr>
          <a:xfrm>
            <a:off x="457200" y="1390442"/>
            <a:ext cx="8435975" cy="396008"/>
          </a:xfrm>
        </p:spPr>
        <p:txBody>
          <a:bodyPr/>
          <a:lstStyle/>
          <a:p>
            <a:r>
              <a:rPr lang="en-GB" sz="1600" dirty="0" smtClean="0"/>
              <a:t>Different approach needed to achieve spatial separation.</a:t>
            </a:r>
          </a:p>
          <a:p>
            <a:r>
              <a:rPr lang="en-GB" sz="1600" dirty="0" smtClean="0"/>
              <a:t>An MPU or MMU can be used to achieve spatial separation.</a:t>
            </a:r>
          </a:p>
          <a:p>
            <a:endParaRPr lang="en-GB" sz="1600" dirty="0"/>
          </a:p>
          <a:p>
            <a:endParaRPr lang="en-GB" sz="1600" dirty="0"/>
          </a:p>
        </p:txBody>
      </p:sp>
      <p:grpSp>
        <p:nvGrpSpPr>
          <p:cNvPr id="5" name="Group 4"/>
          <p:cNvGrpSpPr/>
          <p:nvPr/>
        </p:nvGrpSpPr>
        <p:grpSpPr>
          <a:xfrm>
            <a:off x="883888" y="2306372"/>
            <a:ext cx="7447312" cy="2208212"/>
            <a:chOff x="866955" y="2990851"/>
            <a:chExt cx="6886396" cy="2537183"/>
          </a:xfrm>
        </p:grpSpPr>
        <p:sp>
          <p:nvSpPr>
            <p:cNvPr id="4" name="Rectangle 3"/>
            <p:cNvSpPr/>
            <p:nvPr/>
          </p:nvSpPr>
          <p:spPr bwMode="auto">
            <a:xfrm>
              <a:off x="866955" y="2990851"/>
              <a:ext cx="6886396" cy="2203450"/>
            </a:xfrm>
            <a:prstGeom prst="rect">
              <a:avLst/>
            </a:prstGeom>
            <a:solidFill>
              <a:srgbClr val="FFC000">
                <a:alpha val="20000"/>
              </a:srgb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136" name="Rectangle 135"/>
            <p:cNvSpPr/>
            <p:nvPr/>
          </p:nvSpPr>
          <p:spPr bwMode="auto">
            <a:xfrm>
              <a:off x="2293999" y="3072845"/>
              <a:ext cx="5364260" cy="165982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900"/>
            </a:p>
          </p:txBody>
        </p:sp>
        <p:sp>
          <p:nvSpPr>
            <p:cNvPr id="6" name="TextBox 5"/>
            <p:cNvSpPr txBox="1"/>
            <p:nvPr/>
          </p:nvSpPr>
          <p:spPr>
            <a:xfrm>
              <a:off x="2702133" y="3359851"/>
              <a:ext cx="1243024" cy="377582"/>
            </a:xfrm>
            <a:prstGeom prst="rect">
              <a:avLst/>
            </a:prstGeom>
            <a:noFill/>
            <a:ln w="38100">
              <a:solidFill>
                <a:srgbClr val="FF0000"/>
              </a:solidFill>
            </a:ln>
          </p:spPr>
          <p:txBody>
            <a:bodyPr wrap="square" lIns="27000" tIns="27000" rIns="27000" bIns="27000" rtlCol="0" anchor="ctr">
              <a:noAutofit/>
            </a:bodyPr>
            <a:lstStyle/>
            <a:p>
              <a:pPr algn="ctr"/>
              <a:r>
                <a:rPr lang="en-GB" sz="900" dirty="0"/>
                <a:t>Control</a:t>
              </a:r>
            </a:p>
            <a:p>
              <a:pPr algn="ctr">
                <a:spcBef>
                  <a:spcPts val="0"/>
                </a:spcBef>
              </a:pPr>
              <a:r>
                <a:rPr lang="en-GB" sz="900" dirty="0"/>
                <a:t>Logic</a:t>
              </a:r>
            </a:p>
          </p:txBody>
        </p:sp>
        <p:sp>
          <p:nvSpPr>
            <p:cNvPr id="7" name="TextBox 6"/>
            <p:cNvSpPr txBox="1"/>
            <p:nvPr/>
          </p:nvSpPr>
          <p:spPr>
            <a:xfrm>
              <a:off x="6975803" y="3639674"/>
              <a:ext cx="512756" cy="472886"/>
            </a:xfrm>
            <a:prstGeom prst="rect">
              <a:avLst/>
            </a:prstGeom>
            <a:noFill/>
            <a:ln w="12700">
              <a:solidFill>
                <a:schemeClr val="tx1"/>
              </a:solidFill>
            </a:ln>
          </p:spPr>
          <p:txBody>
            <a:bodyPr wrap="square" lIns="27000" tIns="27000" rIns="27000" bIns="27000" rtlCol="0" anchor="ctr">
              <a:noAutofit/>
            </a:bodyPr>
            <a:lstStyle/>
            <a:p>
              <a:pPr algn="ctr">
                <a:spcBef>
                  <a:spcPts val="450"/>
                </a:spcBef>
              </a:pPr>
              <a:r>
                <a:rPr lang="en-GB" sz="900" dirty="0"/>
                <a:t>Display</a:t>
              </a:r>
            </a:p>
            <a:p>
              <a:pPr algn="ctr">
                <a:spcBef>
                  <a:spcPts val="450"/>
                </a:spcBef>
              </a:pPr>
              <a:r>
                <a:rPr lang="en-GB" sz="900" dirty="0"/>
                <a:t>Driver</a:t>
              </a:r>
            </a:p>
          </p:txBody>
        </p:sp>
        <p:sp>
          <p:nvSpPr>
            <p:cNvPr id="8" name="TextBox 7"/>
            <p:cNvSpPr txBox="1"/>
            <p:nvPr/>
          </p:nvSpPr>
          <p:spPr>
            <a:xfrm>
              <a:off x="3460694" y="4007383"/>
              <a:ext cx="804331" cy="592860"/>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Output </a:t>
              </a:r>
            </a:p>
            <a:p>
              <a:pPr algn="ctr">
                <a:spcBef>
                  <a:spcPts val="0"/>
                </a:spcBef>
              </a:pPr>
              <a:r>
                <a:rPr lang="en-GB" sz="900" dirty="0"/>
                <a:t>Driver</a:t>
              </a:r>
            </a:p>
          </p:txBody>
        </p:sp>
        <p:sp>
          <p:nvSpPr>
            <p:cNvPr id="9" name="Rectangle 8"/>
            <p:cNvSpPr/>
            <p:nvPr/>
          </p:nvSpPr>
          <p:spPr bwMode="auto">
            <a:xfrm>
              <a:off x="2445231" y="4008980"/>
              <a:ext cx="859627" cy="608639"/>
            </a:xfrm>
            <a:prstGeom prst="rect">
              <a:avLst/>
            </a:prstGeom>
            <a:noFill/>
            <a:ln w="38100" cap="flat" cmpd="sng" algn="ctr">
              <a:solidFill>
                <a:srgbClr val="FF000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Sensor</a:t>
              </a:r>
            </a:p>
            <a:p>
              <a:pPr algn="ctr">
                <a:spcBef>
                  <a:spcPts val="0"/>
                </a:spcBef>
              </a:pPr>
              <a:r>
                <a:rPr lang="en-GB" sz="900" dirty="0"/>
                <a:t>Processing</a:t>
              </a:r>
            </a:p>
          </p:txBody>
        </p:sp>
        <p:sp>
          <p:nvSpPr>
            <p:cNvPr id="10" name="Rectangle 9"/>
            <p:cNvSpPr/>
            <p:nvPr/>
          </p:nvSpPr>
          <p:spPr bwMode="auto">
            <a:xfrm>
              <a:off x="5386172" y="4257846"/>
              <a:ext cx="654063" cy="37920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Flash</a:t>
              </a:r>
            </a:p>
            <a:p>
              <a:pPr algn="ctr">
                <a:spcBef>
                  <a:spcPts val="0"/>
                </a:spcBef>
              </a:pPr>
              <a:r>
                <a:rPr lang="en-GB" sz="900" dirty="0"/>
                <a:t>Driver</a:t>
              </a:r>
            </a:p>
          </p:txBody>
        </p:sp>
        <p:sp>
          <p:nvSpPr>
            <p:cNvPr id="11" name="TextBox 10"/>
            <p:cNvSpPr txBox="1"/>
            <p:nvPr/>
          </p:nvSpPr>
          <p:spPr>
            <a:xfrm>
              <a:off x="5375423" y="5255611"/>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Flash Memory</a:t>
              </a:r>
            </a:p>
          </p:txBody>
        </p:sp>
        <p:sp>
          <p:nvSpPr>
            <p:cNvPr id="12" name="TextBox 11"/>
            <p:cNvSpPr txBox="1"/>
            <p:nvPr/>
          </p:nvSpPr>
          <p:spPr>
            <a:xfrm>
              <a:off x="7008970" y="5255611"/>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Display</a:t>
              </a:r>
            </a:p>
          </p:txBody>
        </p:sp>
        <p:sp>
          <p:nvSpPr>
            <p:cNvPr id="13" name="TextBox 12"/>
            <p:cNvSpPr txBox="1"/>
            <p:nvPr/>
          </p:nvSpPr>
          <p:spPr>
            <a:xfrm>
              <a:off x="3631968" y="5250205"/>
              <a:ext cx="468362" cy="272423"/>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Actuator</a:t>
              </a:r>
            </a:p>
          </p:txBody>
        </p:sp>
        <p:sp>
          <p:nvSpPr>
            <p:cNvPr id="14" name="TextBox 13"/>
            <p:cNvSpPr txBox="1"/>
            <p:nvPr/>
          </p:nvSpPr>
          <p:spPr>
            <a:xfrm>
              <a:off x="2681038" y="5255611"/>
              <a:ext cx="174417" cy="272423"/>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15" name="TextBox 14"/>
            <p:cNvSpPr txBox="1"/>
            <p:nvPr/>
          </p:nvSpPr>
          <p:spPr>
            <a:xfrm>
              <a:off x="3002426" y="5255611"/>
              <a:ext cx="174417" cy="272423"/>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16" name="TextBox 15"/>
            <p:cNvSpPr txBox="1"/>
            <p:nvPr/>
          </p:nvSpPr>
          <p:spPr>
            <a:xfrm>
              <a:off x="4392694" y="5255611"/>
              <a:ext cx="174417"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sp>
          <p:nvSpPr>
            <p:cNvPr id="17" name="TextBox 16"/>
            <p:cNvSpPr txBox="1"/>
            <p:nvPr/>
          </p:nvSpPr>
          <p:spPr>
            <a:xfrm>
              <a:off x="4610741" y="5255611"/>
              <a:ext cx="174417"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cxnSp>
          <p:nvCxnSpPr>
            <p:cNvPr id="18" name="Elbow Connector 17"/>
            <p:cNvCxnSpPr/>
            <p:nvPr/>
          </p:nvCxnSpPr>
          <p:spPr bwMode="auto">
            <a:xfrm flipV="1">
              <a:off x="2816910" y="3725030"/>
              <a:ext cx="1" cy="286649"/>
            </a:xfrm>
            <a:prstGeom prst="straightConnector1">
              <a:avLst/>
            </a:prstGeom>
            <a:noFill/>
            <a:ln w="38100" cap="flat" cmpd="sng" algn="ctr">
              <a:solidFill>
                <a:srgbClr val="FF0000"/>
              </a:solidFill>
              <a:prstDash val="solid"/>
              <a:round/>
              <a:headEnd type="none" w="med" len="med"/>
              <a:tailEnd type="none"/>
            </a:ln>
            <a:effectLst/>
          </p:spPr>
        </p:cxnSp>
        <p:cxnSp>
          <p:nvCxnSpPr>
            <p:cNvPr id="19" name="Elbow Connector 18"/>
            <p:cNvCxnSpPr/>
            <p:nvPr/>
          </p:nvCxnSpPr>
          <p:spPr bwMode="auto">
            <a:xfrm>
              <a:off x="5857213" y="4129133"/>
              <a:ext cx="0" cy="140756"/>
            </a:xfrm>
            <a:prstGeom prst="straightConnector1">
              <a:avLst/>
            </a:prstGeom>
            <a:noFill/>
            <a:ln w="12700" cap="flat" cmpd="sng" algn="ctr">
              <a:solidFill>
                <a:schemeClr val="tx1"/>
              </a:solidFill>
              <a:prstDash val="solid"/>
              <a:round/>
              <a:headEnd type="none" w="med" len="med"/>
              <a:tailEnd type="none"/>
            </a:ln>
            <a:effectLst/>
          </p:spPr>
        </p:cxnSp>
        <p:cxnSp>
          <p:nvCxnSpPr>
            <p:cNvPr id="20" name="Elbow Connector 19"/>
            <p:cNvCxnSpPr/>
            <p:nvPr/>
          </p:nvCxnSpPr>
          <p:spPr bwMode="auto">
            <a:xfrm>
              <a:off x="3714613" y="3741841"/>
              <a:ext cx="5315" cy="266235"/>
            </a:xfrm>
            <a:prstGeom prst="straightConnector1">
              <a:avLst/>
            </a:prstGeom>
            <a:noFill/>
            <a:ln w="38100" cap="flat" cmpd="sng" algn="ctr">
              <a:solidFill>
                <a:srgbClr val="FF0000"/>
              </a:solidFill>
              <a:prstDash val="solid"/>
              <a:round/>
              <a:headEnd type="none" w="med" len="med"/>
              <a:tailEnd type="none"/>
            </a:ln>
            <a:effectLst/>
          </p:spPr>
        </p:cxnSp>
        <p:cxnSp>
          <p:nvCxnSpPr>
            <p:cNvPr id="22" name="Straight Connector 21"/>
            <p:cNvCxnSpPr>
              <a:endCxn id="11" idx="0"/>
            </p:cNvCxnSpPr>
            <p:nvPr/>
          </p:nvCxnSpPr>
          <p:spPr bwMode="auto">
            <a:xfrm>
              <a:off x="5601600" y="4637055"/>
              <a:ext cx="8005" cy="618557"/>
            </a:xfrm>
            <a:prstGeom prst="line">
              <a:avLst/>
            </a:prstGeom>
            <a:noFill/>
            <a:ln w="12700" cap="flat" cmpd="sng" algn="ctr">
              <a:solidFill>
                <a:schemeClr val="tx1"/>
              </a:solidFill>
              <a:prstDash val="solid"/>
              <a:round/>
              <a:headEnd type="none" w="med" len="med"/>
              <a:tailEnd type="none"/>
            </a:ln>
            <a:effectLst/>
          </p:spPr>
        </p:cxnSp>
        <p:cxnSp>
          <p:nvCxnSpPr>
            <p:cNvPr id="23" name="Straight Connector 22"/>
            <p:cNvCxnSpPr>
              <a:stCxn id="7" idx="2"/>
              <a:endCxn id="12" idx="0"/>
            </p:cNvCxnSpPr>
            <p:nvPr/>
          </p:nvCxnSpPr>
          <p:spPr bwMode="auto">
            <a:xfrm>
              <a:off x="7232182" y="4112561"/>
              <a:ext cx="10970" cy="1143052"/>
            </a:xfrm>
            <a:prstGeom prst="line">
              <a:avLst/>
            </a:prstGeom>
            <a:noFill/>
            <a:ln w="12700" cap="flat" cmpd="sng" algn="ctr">
              <a:solidFill>
                <a:schemeClr val="tx1"/>
              </a:solidFill>
              <a:prstDash val="solid"/>
              <a:round/>
              <a:headEnd type="none" w="med" len="med"/>
              <a:tailEnd type="none"/>
            </a:ln>
            <a:effectLst/>
          </p:spPr>
        </p:cxnSp>
        <p:cxnSp>
          <p:nvCxnSpPr>
            <p:cNvPr id="24" name="Straight Connector 23"/>
            <p:cNvCxnSpPr>
              <a:stCxn id="8" idx="2"/>
              <a:endCxn id="13" idx="0"/>
            </p:cNvCxnSpPr>
            <p:nvPr/>
          </p:nvCxnSpPr>
          <p:spPr bwMode="auto">
            <a:xfrm>
              <a:off x="3862859" y="4600243"/>
              <a:ext cx="3290" cy="649962"/>
            </a:xfrm>
            <a:prstGeom prst="line">
              <a:avLst/>
            </a:prstGeom>
            <a:noFill/>
            <a:ln w="38100" cap="flat" cmpd="sng" algn="ctr">
              <a:solidFill>
                <a:srgbClr val="FF0000"/>
              </a:solidFill>
              <a:prstDash val="solid"/>
              <a:round/>
              <a:headEnd type="none" w="med" len="med"/>
              <a:tailEnd type="none"/>
            </a:ln>
            <a:effectLst/>
          </p:spPr>
        </p:cxnSp>
        <p:cxnSp>
          <p:nvCxnSpPr>
            <p:cNvPr id="25" name="Straight Connector 24"/>
            <p:cNvCxnSpPr>
              <a:endCxn id="14" idx="0"/>
            </p:cNvCxnSpPr>
            <p:nvPr/>
          </p:nvCxnSpPr>
          <p:spPr bwMode="auto">
            <a:xfrm>
              <a:off x="2761433" y="4617619"/>
              <a:ext cx="6813" cy="637992"/>
            </a:xfrm>
            <a:prstGeom prst="line">
              <a:avLst/>
            </a:prstGeom>
            <a:noFill/>
            <a:ln w="38100" cap="flat" cmpd="sng" algn="ctr">
              <a:solidFill>
                <a:srgbClr val="FF0000"/>
              </a:solidFill>
              <a:prstDash val="solid"/>
              <a:round/>
              <a:headEnd type="none" w="med" len="med"/>
              <a:tailEnd type="none"/>
            </a:ln>
            <a:effectLst/>
          </p:spPr>
        </p:cxnSp>
        <p:cxnSp>
          <p:nvCxnSpPr>
            <p:cNvPr id="26" name="Straight Connector 25"/>
            <p:cNvCxnSpPr>
              <a:endCxn id="15" idx="0"/>
            </p:cNvCxnSpPr>
            <p:nvPr/>
          </p:nvCxnSpPr>
          <p:spPr bwMode="auto">
            <a:xfrm>
              <a:off x="3081973" y="4617619"/>
              <a:ext cx="7662" cy="637992"/>
            </a:xfrm>
            <a:prstGeom prst="line">
              <a:avLst/>
            </a:prstGeom>
            <a:noFill/>
            <a:ln w="38100" cap="flat" cmpd="sng" algn="ctr">
              <a:solidFill>
                <a:srgbClr val="FF0000"/>
              </a:solidFill>
              <a:prstDash val="solid"/>
              <a:round/>
              <a:headEnd type="none" w="med" len="med"/>
              <a:tailEnd type="none"/>
            </a:ln>
            <a:effectLst/>
          </p:spPr>
        </p:cxnSp>
        <p:cxnSp>
          <p:nvCxnSpPr>
            <p:cNvPr id="27" name="Straight Connector 26"/>
            <p:cNvCxnSpPr/>
            <p:nvPr/>
          </p:nvCxnSpPr>
          <p:spPr bwMode="auto">
            <a:xfrm flipH="1">
              <a:off x="4480427" y="3581044"/>
              <a:ext cx="13607" cy="1679974"/>
            </a:xfrm>
            <a:prstGeom prst="line">
              <a:avLst/>
            </a:prstGeom>
            <a:noFill/>
            <a:ln w="12700" cap="flat" cmpd="sng" algn="ctr">
              <a:solidFill>
                <a:schemeClr val="tx1"/>
              </a:solidFill>
              <a:prstDash val="solid"/>
              <a:round/>
              <a:headEnd type="none" w="med" len="med"/>
              <a:tailEnd type="none"/>
            </a:ln>
            <a:effectLst/>
          </p:spPr>
        </p:cxnSp>
        <p:cxnSp>
          <p:nvCxnSpPr>
            <p:cNvPr id="28" name="Straight Connector 27"/>
            <p:cNvCxnSpPr>
              <a:endCxn id="17" idx="0"/>
            </p:cNvCxnSpPr>
            <p:nvPr/>
          </p:nvCxnSpPr>
          <p:spPr bwMode="auto">
            <a:xfrm flipH="1">
              <a:off x="4697950" y="3585895"/>
              <a:ext cx="11874" cy="1669716"/>
            </a:xfrm>
            <a:prstGeom prst="line">
              <a:avLst/>
            </a:prstGeom>
            <a:noFill/>
            <a:ln w="12700" cap="flat" cmpd="sng" algn="ctr">
              <a:solidFill>
                <a:schemeClr val="tx1"/>
              </a:solidFill>
              <a:prstDash val="solid"/>
              <a:round/>
              <a:headEnd type="none" w="med" len="med"/>
              <a:tailEnd type="none"/>
            </a:ln>
            <a:effectLst/>
          </p:spPr>
        </p:cxnSp>
        <p:sp>
          <p:nvSpPr>
            <p:cNvPr id="29" name="Rectangle 28"/>
            <p:cNvSpPr/>
            <p:nvPr/>
          </p:nvSpPr>
          <p:spPr bwMode="auto">
            <a:xfrm>
              <a:off x="6246198" y="4250865"/>
              <a:ext cx="730312" cy="379209"/>
            </a:xfrm>
            <a:prstGeom prst="rect">
              <a:avLst/>
            </a:prstGeom>
            <a:no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USB Device Stack</a:t>
              </a:r>
            </a:p>
          </p:txBody>
        </p:sp>
        <p:sp>
          <p:nvSpPr>
            <p:cNvPr id="30" name="Rectangle 29"/>
            <p:cNvSpPr/>
            <p:nvPr/>
          </p:nvSpPr>
          <p:spPr bwMode="auto">
            <a:xfrm>
              <a:off x="5799963" y="3741743"/>
              <a:ext cx="786855" cy="379209"/>
            </a:xfrm>
            <a:prstGeom prst="rect">
              <a:avLst/>
            </a:prstGeom>
            <a:solidFill>
              <a:schemeClr val="bg1"/>
            </a:solid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FAT File System</a:t>
              </a:r>
            </a:p>
          </p:txBody>
        </p:sp>
        <p:cxnSp>
          <p:nvCxnSpPr>
            <p:cNvPr id="31" name="Elbow Connector 30"/>
            <p:cNvCxnSpPr/>
            <p:nvPr/>
          </p:nvCxnSpPr>
          <p:spPr bwMode="auto">
            <a:xfrm>
              <a:off x="6475448" y="4117461"/>
              <a:ext cx="0" cy="140385"/>
            </a:xfrm>
            <a:prstGeom prst="straightConnector1">
              <a:avLst/>
            </a:prstGeom>
            <a:noFill/>
            <a:ln w="12700" cap="flat" cmpd="sng" algn="ctr">
              <a:solidFill>
                <a:schemeClr val="tx1"/>
              </a:solidFill>
              <a:prstDash val="solid"/>
              <a:round/>
              <a:headEnd type="none" w="med" len="med"/>
              <a:tailEnd type="none"/>
            </a:ln>
            <a:effectLst/>
          </p:spPr>
        </p:cxnSp>
        <p:sp>
          <p:nvSpPr>
            <p:cNvPr id="32" name="TextBox 31"/>
            <p:cNvSpPr txBox="1"/>
            <p:nvPr/>
          </p:nvSpPr>
          <p:spPr>
            <a:xfrm>
              <a:off x="6389722" y="5250205"/>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USB</a:t>
              </a:r>
            </a:p>
          </p:txBody>
        </p:sp>
        <p:sp>
          <p:nvSpPr>
            <p:cNvPr id="33" name="TextBox 32"/>
            <p:cNvSpPr txBox="1"/>
            <p:nvPr/>
          </p:nvSpPr>
          <p:spPr>
            <a:xfrm>
              <a:off x="5889972" y="5255611"/>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SD Card</a:t>
              </a:r>
            </a:p>
          </p:txBody>
        </p:sp>
        <p:cxnSp>
          <p:nvCxnSpPr>
            <p:cNvPr id="34" name="Straight Connector 33"/>
            <p:cNvCxnSpPr/>
            <p:nvPr/>
          </p:nvCxnSpPr>
          <p:spPr bwMode="auto">
            <a:xfrm>
              <a:off x="6087604" y="4120953"/>
              <a:ext cx="13745" cy="1127975"/>
            </a:xfrm>
            <a:prstGeom prst="line">
              <a:avLst/>
            </a:prstGeom>
            <a:noFill/>
            <a:ln w="12700" cap="flat" cmpd="sng" algn="ctr">
              <a:solidFill>
                <a:schemeClr val="tx1"/>
              </a:solidFill>
              <a:prstDash val="solid"/>
              <a:round/>
              <a:headEnd type="none" w="med" len="med"/>
              <a:tailEnd type="none"/>
            </a:ln>
            <a:effectLst/>
          </p:spPr>
        </p:cxnSp>
        <p:cxnSp>
          <p:nvCxnSpPr>
            <p:cNvPr id="35" name="Straight Connector 34"/>
            <p:cNvCxnSpPr>
              <a:stCxn id="29" idx="2"/>
              <a:endCxn id="32" idx="0"/>
            </p:cNvCxnSpPr>
            <p:nvPr/>
          </p:nvCxnSpPr>
          <p:spPr bwMode="auto">
            <a:xfrm>
              <a:off x="6611355" y="4630074"/>
              <a:ext cx="12548" cy="620131"/>
            </a:xfrm>
            <a:prstGeom prst="line">
              <a:avLst/>
            </a:prstGeom>
            <a:noFill/>
            <a:ln w="12700" cap="flat" cmpd="sng" algn="ctr">
              <a:solidFill>
                <a:schemeClr val="tx1"/>
              </a:solidFill>
              <a:prstDash val="solid"/>
              <a:round/>
              <a:headEnd type="none" w="med" len="med"/>
              <a:tailEnd type="none"/>
            </a:ln>
            <a:effectLst/>
          </p:spPr>
        </p:cxnSp>
        <p:sp>
          <p:nvSpPr>
            <p:cNvPr id="36" name="TextBox 35"/>
            <p:cNvSpPr txBox="1"/>
            <p:nvPr/>
          </p:nvSpPr>
          <p:spPr>
            <a:xfrm>
              <a:off x="4803990" y="3797003"/>
              <a:ext cx="512756" cy="472886"/>
            </a:xfrm>
            <a:prstGeom prst="rect">
              <a:avLst/>
            </a:prstGeom>
            <a:noFill/>
            <a:ln w="38100">
              <a:solidFill>
                <a:srgbClr val="00B050"/>
              </a:solidFill>
            </a:ln>
          </p:spPr>
          <p:txBody>
            <a:bodyPr wrap="square" lIns="27000" tIns="27000" rIns="27000" bIns="27000" rtlCol="0" anchor="ctr">
              <a:noAutofit/>
            </a:bodyPr>
            <a:lstStyle/>
            <a:p>
              <a:pPr algn="ctr">
                <a:spcBef>
                  <a:spcPts val="450"/>
                </a:spcBef>
              </a:pPr>
              <a:r>
                <a:rPr lang="en-GB" sz="900" dirty="0"/>
                <a:t>Network Stack</a:t>
              </a:r>
            </a:p>
          </p:txBody>
        </p:sp>
        <p:sp>
          <p:nvSpPr>
            <p:cNvPr id="37" name="TextBox 36"/>
            <p:cNvSpPr txBox="1"/>
            <p:nvPr/>
          </p:nvSpPr>
          <p:spPr>
            <a:xfrm>
              <a:off x="4823686" y="5255611"/>
              <a:ext cx="468362" cy="272423"/>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Ethernet</a:t>
              </a:r>
            </a:p>
          </p:txBody>
        </p:sp>
        <p:cxnSp>
          <p:nvCxnSpPr>
            <p:cNvPr id="38" name="Straight Connector 37"/>
            <p:cNvCxnSpPr>
              <a:stCxn id="36" idx="2"/>
              <a:endCxn id="37" idx="0"/>
            </p:cNvCxnSpPr>
            <p:nvPr/>
          </p:nvCxnSpPr>
          <p:spPr bwMode="auto">
            <a:xfrm flipH="1">
              <a:off x="5057867" y="4269889"/>
              <a:ext cx="2501" cy="985722"/>
            </a:xfrm>
            <a:prstGeom prst="line">
              <a:avLst/>
            </a:prstGeom>
            <a:noFill/>
            <a:ln w="12700" cap="flat" cmpd="sng" algn="ctr">
              <a:solidFill>
                <a:schemeClr val="tx1"/>
              </a:solidFill>
              <a:prstDash val="solid"/>
              <a:round/>
              <a:headEnd type="none" w="med" len="med"/>
              <a:tailEnd type="none"/>
            </a:ln>
            <a:effectLst/>
          </p:spPr>
        </p:cxnSp>
        <p:sp>
          <p:nvSpPr>
            <p:cNvPr id="110" name="TextBox 109"/>
            <p:cNvSpPr txBox="1"/>
            <p:nvPr/>
          </p:nvSpPr>
          <p:spPr>
            <a:xfrm>
              <a:off x="4395086" y="3203461"/>
              <a:ext cx="1090105" cy="377582"/>
            </a:xfrm>
            <a:prstGeom prst="rect">
              <a:avLst/>
            </a:prstGeom>
            <a:noFill/>
            <a:ln w="12700">
              <a:solidFill>
                <a:schemeClr val="tx1"/>
              </a:solidFill>
            </a:ln>
          </p:spPr>
          <p:txBody>
            <a:bodyPr wrap="square" lIns="27000" tIns="27000" rIns="27000" bIns="27000" rtlCol="0" anchor="ctr">
              <a:noAutofit/>
            </a:bodyPr>
            <a:lstStyle/>
            <a:p>
              <a:pPr algn="ctr"/>
              <a:r>
                <a:rPr lang="en-GB" sz="900" dirty="0"/>
                <a:t>Control</a:t>
              </a:r>
            </a:p>
            <a:p>
              <a:pPr algn="ctr">
                <a:spcBef>
                  <a:spcPts val="0"/>
                </a:spcBef>
              </a:pPr>
              <a:r>
                <a:rPr lang="en-GB" sz="900" dirty="0"/>
                <a:t>Logic</a:t>
              </a:r>
            </a:p>
          </p:txBody>
        </p:sp>
        <p:cxnSp>
          <p:nvCxnSpPr>
            <p:cNvPr id="115" name="Straight Connector 114"/>
            <p:cNvCxnSpPr>
              <a:endCxn id="36" idx="0"/>
            </p:cNvCxnSpPr>
            <p:nvPr/>
          </p:nvCxnSpPr>
          <p:spPr bwMode="auto">
            <a:xfrm>
              <a:off x="5057867" y="3585895"/>
              <a:ext cx="2501" cy="211109"/>
            </a:xfrm>
            <a:prstGeom prst="line">
              <a:avLst/>
            </a:prstGeom>
            <a:noFill/>
            <a:ln w="12700" cap="flat" cmpd="sng" algn="ctr">
              <a:solidFill>
                <a:schemeClr val="tx1"/>
              </a:solidFill>
              <a:prstDash val="solid"/>
              <a:round/>
              <a:headEnd type="none" w="med" len="med"/>
              <a:tailEnd type="none"/>
            </a:ln>
            <a:effectLst/>
          </p:spPr>
        </p:cxnSp>
        <p:cxnSp>
          <p:nvCxnSpPr>
            <p:cNvPr id="117" name="Straight Connector 116"/>
            <p:cNvCxnSpPr>
              <a:stCxn id="110" idx="3"/>
              <a:endCxn id="7" idx="0"/>
            </p:cNvCxnSpPr>
            <p:nvPr/>
          </p:nvCxnSpPr>
          <p:spPr bwMode="auto">
            <a:xfrm>
              <a:off x="5485189" y="3392252"/>
              <a:ext cx="1746992" cy="247422"/>
            </a:xfrm>
            <a:prstGeom prst="bentConnector2">
              <a:avLst/>
            </a:prstGeom>
            <a:noFill/>
            <a:ln w="12700" cap="flat" cmpd="sng" algn="ctr">
              <a:solidFill>
                <a:schemeClr val="tx1"/>
              </a:solidFill>
              <a:prstDash val="solid"/>
              <a:round/>
              <a:headEnd type="none" w="med" len="med"/>
              <a:tailEnd type="none"/>
            </a:ln>
            <a:effectLst/>
          </p:spPr>
        </p:cxnSp>
        <p:cxnSp>
          <p:nvCxnSpPr>
            <p:cNvPr id="119" name="Straight Connector 118"/>
            <p:cNvCxnSpPr/>
            <p:nvPr/>
          </p:nvCxnSpPr>
          <p:spPr bwMode="auto">
            <a:xfrm>
              <a:off x="5422885" y="3581043"/>
              <a:ext cx="377078" cy="356901"/>
            </a:xfrm>
            <a:prstGeom prst="bentConnector3">
              <a:avLst>
                <a:gd name="adj1" fmla="val 1164"/>
              </a:avLst>
            </a:prstGeom>
            <a:noFill/>
            <a:ln w="12700" cap="flat" cmpd="sng" algn="ctr">
              <a:solidFill>
                <a:schemeClr val="tx1"/>
              </a:solidFill>
              <a:prstDash val="solid"/>
              <a:round/>
              <a:headEnd type="none" w="med" len="med"/>
              <a:tailEnd type="none"/>
            </a:ln>
            <a:effectLst/>
          </p:spPr>
        </p:cxnSp>
        <p:sp>
          <p:nvSpPr>
            <p:cNvPr id="144" name="TextBox 143"/>
            <p:cNvSpPr txBox="1"/>
            <p:nvPr/>
          </p:nvSpPr>
          <p:spPr>
            <a:xfrm>
              <a:off x="2300190" y="3092451"/>
              <a:ext cx="715407" cy="136478"/>
            </a:xfrm>
            <a:prstGeom prst="rect">
              <a:avLst/>
            </a:prstGeom>
            <a:noFill/>
            <a:ln w="12700">
              <a:solidFill>
                <a:schemeClr val="tx1"/>
              </a:solidFill>
            </a:ln>
          </p:spPr>
          <p:txBody>
            <a:bodyPr wrap="square" lIns="27000" tIns="27000" rIns="27000" bIns="27000" rtlCol="0">
              <a:noAutofit/>
            </a:bodyPr>
            <a:lstStyle/>
            <a:p>
              <a:r>
                <a:rPr lang="en-GB" sz="900" dirty="0"/>
                <a:t>Single Core</a:t>
              </a:r>
            </a:p>
          </p:txBody>
        </p:sp>
        <p:sp>
          <p:nvSpPr>
            <p:cNvPr id="59" name="Rectangle 58"/>
            <p:cNvSpPr/>
            <p:nvPr/>
          </p:nvSpPr>
          <p:spPr bwMode="auto">
            <a:xfrm>
              <a:off x="2300191" y="4855594"/>
              <a:ext cx="5358068" cy="181154"/>
            </a:xfrm>
            <a:prstGeom prst="rect">
              <a:avLst/>
            </a:prstGeom>
            <a:solidFill>
              <a:schemeClr val="accent5"/>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defTabSz="685800"/>
              <a:r>
                <a:rPr lang="en-GB" sz="900" dirty="0"/>
                <a:t>Hardware Peripherals</a:t>
              </a:r>
            </a:p>
          </p:txBody>
        </p:sp>
        <p:sp>
          <p:nvSpPr>
            <p:cNvPr id="66" name="Rectangle 65"/>
            <p:cNvSpPr/>
            <p:nvPr/>
          </p:nvSpPr>
          <p:spPr bwMode="auto">
            <a:xfrm>
              <a:off x="1219226" y="3092451"/>
              <a:ext cx="601693" cy="725306"/>
            </a:xfrm>
            <a:prstGeom prst="rect">
              <a:avLst/>
            </a:prstGeom>
            <a:solidFill>
              <a:schemeClr val="accent5"/>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defTabSz="685800"/>
              <a:r>
                <a:rPr lang="en-GB" sz="900" dirty="0"/>
                <a:t>RAM</a:t>
              </a:r>
            </a:p>
          </p:txBody>
        </p:sp>
        <p:sp>
          <p:nvSpPr>
            <p:cNvPr id="67" name="Rectangle 66"/>
            <p:cNvSpPr/>
            <p:nvPr/>
          </p:nvSpPr>
          <p:spPr bwMode="auto">
            <a:xfrm>
              <a:off x="1203298" y="3952376"/>
              <a:ext cx="615827" cy="783734"/>
            </a:xfrm>
            <a:prstGeom prst="rect">
              <a:avLst/>
            </a:prstGeom>
            <a:solidFill>
              <a:schemeClr val="accent5"/>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defTabSz="685800"/>
              <a:r>
                <a:rPr lang="en-GB" sz="900" dirty="0"/>
                <a:t>Flash Memory</a:t>
              </a:r>
            </a:p>
          </p:txBody>
        </p:sp>
        <p:cxnSp>
          <p:nvCxnSpPr>
            <p:cNvPr id="61" name="Straight Arrow Connector 60"/>
            <p:cNvCxnSpPr/>
            <p:nvPr/>
          </p:nvCxnSpPr>
          <p:spPr bwMode="auto">
            <a:xfrm flipV="1">
              <a:off x="1822190" y="3451645"/>
              <a:ext cx="472333" cy="6470"/>
            </a:xfrm>
            <a:prstGeom prst="straightConnector1">
              <a:avLst/>
            </a:prstGeom>
            <a:noFill/>
            <a:ln w="12700" cap="flat" cmpd="sng" algn="ctr">
              <a:solidFill>
                <a:schemeClr val="tx1"/>
              </a:solidFill>
              <a:prstDash val="solid"/>
              <a:round/>
              <a:headEnd type="triangle"/>
              <a:tailEnd type="triangle"/>
            </a:ln>
            <a:effectLst/>
          </p:spPr>
        </p:cxnSp>
        <p:cxnSp>
          <p:nvCxnSpPr>
            <p:cNvPr id="63" name="Straight Arrow Connector 62"/>
            <p:cNvCxnSpPr/>
            <p:nvPr/>
          </p:nvCxnSpPr>
          <p:spPr bwMode="auto">
            <a:xfrm>
              <a:off x="1810670" y="4250865"/>
              <a:ext cx="483852" cy="6981"/>
            </a:xfrm>
            <a:prstGeom prst="straightConnector1">
              <a:avLst/>
            </a:prstGeom>
            <a:noFill/>
            <a:ln w="12700" cap="flat" cmpd="sng" algn="ctr">
              <a:solidFill>
                <a:schemeClr val="tx1"/>
              </a:solidFill>
              <a:prstDash val="solid"/>
              <a:round/>
              <a:headEnd type="triangle"/>
              <a:tailEnd type="triangle"/>
            </a:ln>
            <a:effectLst/>
          </p:spPr>
        </p:cxnSp>
      </p:grpSp>
    </p:spTree>
    <p:extLst>
      <p:ext uri="{BB962C8B-B14F-4D97-AF65-F5344CB8AC3E}">
        <p14:creationId xmlns:p14="http://schemas.microsoft.com/office/powerpoint/2010/main" xmlns="" val="20101784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Using a Memory Protection Unit (MPU)</a:t>
            </a:r>
            <a:endParaRPr lang="en-GB" sz="2000" dirty="0"/>
          </a:p>
        </p:txBody>
      </p:sp>
      <p:sp>
        <p:nvSpPr>
          <p:cNvPr id="3" name="Content Placeholder 2"/>
          <p:cNvSpPr>
            <a:spLocks noGrp="1"/>
          </p:cNvSpPr>
          <p:nvPr>
            <p:ph idx="1"/>
          </p:nvPr>
        </p:nvSpPr>
        <p:spPr>
          <a:xfrm>
            <a:off x="430410" y="1375688"/>
            <a:ext cx="8435975" cy="1686650"/>
          </a:xfrm>
        </p:spPr>
        <p:txBody>
          <a:bodyPr/>
          <a:lstStyle/>
          <a:p>
            <a:r>
              <a:rPr lang="en-GB" sz="1600" dirty="0" smtClean="0"/>
              <a:t>The MPU is used to prevent access to unauthorised regions within the memory map.</a:t>
            </a:r>
          </a:p>
          <a:p>
            <a:r>
              <a:rPr lang="en-GB" sz="1600" dirty="0" smtClean="0"/>
              <a:t>Microprocessors that have an MPU typically allow a number of “memory regions” to be defined. This is usually a memory range and associated access permissions.</a:t>
            </a:r>
          </a:p>
          <a:p>
            <a:r>
              <a:rPr lang="en-GB" sz="1600" dirty="0" smtClean="0"/>
              <a:t>Some differences depending on the silicon manufacturer (e.g. ARC processors feature prioritised MPU regions whereas others are additive with respect to granting of permissions).</a:t>
            </a:r>
          </a:p>
          <a:p>
            <a:r>
              <a:rPr lang="en-GB" sz="1600" dirty="0" smtClean="0"/>
              <a:t>Whatever the flavour, the action is the same, a processor exception will be generated if an illegal access is attempted.</a:t>
            </a:r>
            <a:endParaRPr lang="en-GB" sz="1600" dirty="0"/>
          </a:p>
        </p:txBody>
      </p:sp>
      <p:grpSp>
        <p:nvGrpSpPr>
          <p:cNvPr id="5" name="Group 4"/>
          <p:cNvGrpSpPr/>
          <p:nvPr/>
        </p:nvGrpSpPr>
        <p:grpSpPr>
          <a:xfrm>
            <a:off x="1926151" y="3063221"/>
            <a:ext cx="5761581" cy="1604029"/>
            <a:chOff x="2714958" y="3997926"/>
            <a:chExt cx="6277576" cy="2218680"/>
          </a:xfrm>
        </p:grpSpPr>
        <p:grpSp>
          <p:nvGrpSpPr>
            <p:cNvPr id="12" name="Group 11"/>
            <p:cNvGrpSpPr/>
            <p:nvPr/>
          </p:nvGrpSpPr>
          <p:grpSpPr>
            <a:xfrm>
              <a:off x="4820117" y="3997926"/>
              <a:ext cx="1201118" cy="2218680"/>
              <a:chOff x="1301858" y="4595247"/>
              <a:chExt cx="1201118" cy="1658319"/>
            </a:xfrm>
          </p:grpSpPr>
          <p:sp>
            <p:nvSpPr>
              <p:cNvPr id="4" name="Rectangle 3"/>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endParaRPr lang="en-GB" sz="900"/>
              </a:p>
            </p:txBody>
          </p:sp>
          <p:sp>
            <p:nvSpPr>
              <p:cNvPr id="8" name="TextBox 7"/>
              <p:cNvSpPr txBox="1"/>
              <p:nvPr/>
            </p:nvSpPr>
            <p:spPr>
              <a:xfrm>
                <a:off x="1301858" y="5460703"/>
                <a:ext cx="1201118" cy="235892"/>
              </a:xfrm>
              <a:prstGeom prst="rect">
                <a:avLst/>
              </a:prstGeom>
              <a:solidFill>
                <a:schemeClr val="bg1">
                  <a:lumMod val="85000"/>
                </a:schemeClr>
              </a:solidFill>
              <a:ln w="12700">
                <a:solidFill>
                  <a:srgbClr val="002060"/>
                </a:solidFill>
              </a:ln>
            </p:spPr>
            <p:txBody>
              <a:bodyPr wrap="square" lIns="27000" tIns="27000" rIns="27000" bIns="27000" rtlCol="0" anchor="ctr">
                <a:noAutofit/>
              </a:bodyPr>
              <a:lstStyle/>
              <a:p>
                <a:pPr algn="ctr"/>
                <a:r>
                  <a:rPr lang="en-GB" sz="900" dirty="0"/>
                  <a:t>RAM</a:t>
                </a:r>
              </a:p>
            </p:txBody>
          </p:sp>
          <p:sp>
            <p:nvSpPr>
              <p:cNvPr id="10" name="TextBox 9"/>
              <p:cNvSpPr txBox="1"/>
              <p:nvPr/>
            </p:nvSpPr>
            <p:spPr>
              <a:xfrm>
                <a:off x="1301858" y="4889715"/>
                <a:ext cx="1201118" cy="340071"/>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endParaRPr lang="en-GB" sz="900" dirty="0"/>
              </a:p>
            </p:txBody>
          </p:sp>
          <p:sp>
            <p:nvSpPr>
              <p:cNvPr id="11" name="TextBox 10"/>
              <p:cNvSpPr txBox="1"/>
              <p:nvPr/>
            </p:nvSpPr>
            <p:spPr>
              <a:xfrm>
                <a:off x="1301858" y="6013342"/>
                <a:ext cx="1201118" cy="240224"/>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FLASH</a:t>
                </a:r>
              </a:p>
            </p:txBody>
          </p:sp>
        </p:grpSp>
        <p:cxnSp>
          <p:nvCxnSpPr>
            <p:cNvPr id="14" name="Straight Connector 13"/>
            <p:cNvCxnSpPr/>
            <p:nvPr/>
          </p:nvCxnSpPr>
          <p:spPr bwMode="auto">
            <a:xfrm>
              <a:off x="3758482" y="5895208"/>
              <a:ext cx="914400" cy="0"/>
            </a:xfrm>
            <a:prstGeom prst="line">
              <a:avLst/>
            </a:prstGeom>
            <a:noFill/>
            <a:ln w="12700" cap="flat" cmpd="sng" algn="ctr">
              <a:solidFill>
                <a:schemeClr val="tx1"/>
              </a:solidFill>
              <a:prstDash val="solid"/>
              <a:round/>
              <a:headEnd type="none" w="med" len="med"/>
              <a:tailEnd type="none"/>
            </a:ln>
            <a:effectLst/>
          </p:spPr>
        </p:cxnSp>
        <p:cxnSp>
          <p:nvCxnSpPr>
            <p:cNvPr id="17" name="Straight Connector 16"/>
            <p:cNvCxnSpPr/>
            <p:nvPr/>
          </p:nvCxnSpPr>
          <p:spPr bwMode="auto">
            <a:xfrm>
              <a:off x="3758482" y="6216606"/>
              <a:ext cx="914400" cy="0"/>
            </a:xfrm>
            <a:prstGeom prst="line">
              <a:avLst/>
            </a:prstGeom>
            <a:noFill/>
            <a:ln w="12700" cap="flat" cmpd="sng" algn="ctr">
              <a:solidFill>
                <a:schemeClr val="tx1"/>
              </a:solidFill>
              <a:prstDash val="solid"/>
              <a:round/>
              <a:headEnd type="none" w="med" len="med"/>
              <a:tailEnd type="none"/>
            </a:ln>
            <a:effectLst/>
          </p:spPr>
        </p:cxnSp>
        <p:cxnSp>
          <p:nvCxnSpPr>
            <p:cNvPr id="18" name="Straight Connector 17"/>
            <p:cNvCxnSpPr/>
            <p:nvPr/>
          </p:nvCxnSpPr>
          <p:spPr bwMode="auto">
            <a:xfrm>
              <a:off x="3827633" y="5155828"/>
              <a:ext cx="914400" cy="0"/>
            </a:xfrm>
            <a:prstGeom prst="line">
              <a:avLst/>
            </a:prstGeom>
            <a:noFill/>
            <a:ln w="12700" cap="flat" cmpd="sng" algn="ctr">
              <a:solidFill>
                <a:schemeClr val="tx1"/>
              </a:solidFill>
              <a:prstDash val="solid"/>
              <a:round/>
              <a:headEnd type="none" w="med" len="med"/>
              <a:tailEnd type="none"/>
            </a:ln>
            <a:effectLst/>
          </p:spPr>
        </p:cxnSp>
        <p:cxnSp>
          <p:nvCxnSpPr>
            <p:cNvPr id="19" name="Straight Connector 18"/>
            <p:cNvCxnSpPr/>
            <p:nvPr/>
          </p:nvCxnSpPr>
          <p:spPr bwMode="auto">
            <a:xfrm>
              <a:off x="3827633" y="5477226"/>
              <a:ext cx="914400" cy="0"/>
            </a:xfrm>
            <a:prstGeom prst="line">
              <a:avLst/>
            </a:prstGeom>
            <a:noFill/>
            <a:ln w="12700" cap="flat" cmpd="sng" algn="ctr">
              <a:solidFill>
                <a:schemeClr val="tx1"/>
              </a:solidFill>
              <a:prstDash val="solid"/>
              <a:round/>
              <a:headEnd type="none" w="med" len="med"/>
              <a:tailEnd type="none"/>
            </a:ln>
            <a:effectLst/>
          </p:spPr>
        </p:cxnSp>
        <p:cxnSp>
          <p:nvCxnSpPr>
            <p:cNvPr id="25" name="Straight Arrow Connector 24"/>
            <p:cNvCxnSpPr/>
            <p:nvPr/>
          </p:nvCxnSpPr>
          <p:spPr bwMode="auto">
            <a:xfrm>
              <a:off x="4284833" y="5155828"/>
              <a:ext cx="0" cy="321398"/>
            </a:xfrm>
            <a:prstGeom prst="straightConnector1">
              <a:avLst/>
            </a:prstGeom>
            <a:noFill/>
            <a:ln w="12700" cap="flat" cmpd="sng" algn="ctr">
              <a:solidFill>
                <a:schemeClr val="tx1"/>
              </a:solidFill>
              <a:prstDash val="solid"/>
              <a:round/>
              <a:headEnd type="triangle"/>
              <a:tailEnd type="triangle"/>
            </a:ln>
            <a:effectLst/>
          </p:spPr>
        </p:cxnSp>
        <p:cxnSp>
          <p:nvCxnSpPr>
            <p:cNvPr id="27" name="Straight Arrow Connector 26"/>
            <p:cNvCxnSpPr/>
            <p:nvPr/>
          </p:nvCxnSpPr>
          <p:spPr bwMode="auto">
            <a:xfrm>
              <a:off x="4215682" y="5895208"/>
              <a:ext cx="0" cy="321398"/>
            </a:xfrm>
            <a:prstGeom prst="straightConnector1">
              <a:avLst/>
            </a:prstGeom>
            <a:noFill/>
            <a:ln w="12700" cap="flat" cmpd="sng" algn="ctr">
              <a:solidFill>
                <a:schemeClr val="tx1"/>
              </a:solidFill>
              <a:prstDash val="solid"/>
              <a:round/>
              <a:headEnd type="triangle"/>
              <a:tailEnd type="triangle"/>
            </a:ln>
            <a:effectLst/>
          </p:spPr>
        </p:cxnSp>
        <p:sp>
          <p:nvSpPr>
            <p:cNvPr id="29" name="TextBox 28"/>
            <p:cNvSpPr txBox="1"/>
            <p:nvPr/>
          </p:nvSpPr>
          <p:spPr>
            <a:xfrm>
              <a:off x="2714958" y="5167271"/>
              <a:ext cx="1216618" cy="290295"/>
            </a:xfrm>
            <a:prstGeom prst="rect">
              <a:avLst/>
            </a:prstGeom>
            <a:noFill/>
            <a:ln w="12700">
              <a:noFill/>
            </a:ln>
          </p:spPr>
          <p:txBody>
            <a:bodyPr wrap="square" lIns="27000" tIns="27000" rIns="27000" bIns="27000" rtlCol="0">
              <a:noAutofit/>
            </a:bodyPr>
            <a:lstStyle/>
            <a:p>
              <a:r>
                <a:rPr lang="en-GB" sz="900" dirty="0"/>
                <a:t>Region 1 (RW)</a:t>
              </a:r>
            </a:p>
          </p:txBody>
        </p:sp>
        <p:sp>
          <p:nvSpPr>
            <p:cNvPr id="30" name="TextBox 29"/>
            <p:cNvSpPr txBox="1"/>
            <p:nvPr/>
          </p:nvSpPr>
          <p:spPr>
            <a:xfrm>
              <a:off x="2714958" y="5926311"/>
              <a:ext cx="1216618" cy="290295"/>
            </a:xfrm>
            <a:prstGeom prst="rect">
              <a:avLst/>
            </a:prstGeom>
            <a:noFill/>
            <a:ln w="12700">
              <a:noFill/>
            </a:ln>
          </p:spPr>
          <p:txBody>
            <a:bodyPr wrap="square" lIns="27000" tIns="27000" rIns="27000" bIns="27000" rtlCol="0">
              <a:noAutofit/>
            </a:bodyPr>
            <a:lstStyle/>
            <a:p>
              <a:r>
                <a:rPr lang="en-GB" sz="900" dirty="0"/>
                <a:t>Region 0 (RX)</a:t>
              </a:r>
            </a:p>
          </p:txBody>
        </p:sp>
        <p:cxnSp>
          <p:nvCxnSpPr>
            <p:cNvPr id="42" name="Elbow Connector 41"/>
            <p:cNvCxnSpPr>
              <a:stCxn id="45" idx="1"/>
            </p:cNvCxnSpPr>
            <p:nvPr/>
          </p:nvCxnSpPr>
          <p:spPr bwMode="auto">
            <a:xfrm rot="10800000">
              <a:off x="6021235" y="4233493"/>
              <a:ext cx="604434" cy="1"/>
            </a:xfrm>
            <a:prstGeom prst="bentConnector3">
              <a:avLst>
                <a:gd name="adj1" fmla="val 50000"/>
              </a:avLst>
            </a:prstGeom>
            <a:noFill/>
            <a:ln w="12700" cap="flat" cmpd="sng" algn="ctr">
              <a:solidFill>
                <a:schemeClr val="tx1"/>
              </a:solidFill>
              <a:prstDash val="solid"/>
              <a:round/>
              <a:headEnd type="none" w="med" len="med"/>
              <a:tailEnd type="triangle"/>
            </a:ln>
            <a:effectLst/>
          </p:spPr>
        </p:cxnSp>
        <p:sp>
          <p:nvSpPr>
            <p:cNvPr id="45" name="TextBox 44"/>
            <p:cNvSpPr txBox="1"/>
            <p:nvPr/>
          </p:nvSpPr>
          <p:spPr>
            <a:xfrm>
              <a:off x="6625669" y="4088345"/>
              <a:ext cx="914400" cy="290295"/>
            </a:xfrm>
            <a:prstGeom prst="rect">
              <a:avLst/>
            </a:prstGeom>
            <a:noFill/>
            <a:ln w="12700">
              <a:noFill/>
            </a:ln>
          </p:spPr>
          <p:txBody>
            <a:bodyPr wrap="none" lIns="27000" tIns="27000" rIns="27000" bIns="27000" rtlCol="0">
              <a:noAutofit/>
            </a:bodyPr>
            <a:lstStyle/>
            <a:p>
              <a:r>
                <a:rPr lang="en-GB" sz="900" dirty="0"/>
                <a:t>Any access will generate a fault.</a:t>
              </a:r>
            </a:p>
          </p:txBody>
        </p:sp>
        <p:sp>
          <p:nvSpPr>
            <p:cNvPr id="46" name="TextBox 45"/>
            <p:cNvSpPr txBox="1"/>
            <p:nvPr/>
          </p:nvSpPr>
          <p:spPr>
            <a:xfrm>
              <a:off x="6625669" y="5107266"/>
              <a:ext cx="2240741" cy="546913"/>
            </a:xfrm>
            <a:prstGeom prst="rect">
              <a:avLst/>
            </a:prstGeom>
            <a:noFill/>
            <a:ln w="12700">
              <a:noFill/>
            </a:ln>
          </p:spPr>
          <p:txBody>
            <a:bodyPr wrap="none" lIns="27000" tIns="27000" rIns="27000" bIns="27000" rtlCol="0">
              <a:noAutofit/>
            </a:bodyPr>
            <a:lstStyle/>
            <a:p>
              <a:pPr>
                <a:spcBef>
                  <a:spcPts val="0"/>
                </a:spcBef>
              </a:pPr>
              <a:r>
                <a:rPr lang="en-GB" sz="900" dirty="0"/>
                <a:t>OK to read or write, but a jump </a:t>
              </a:r>
            </a:p>
            <a:p>
              <a:pPr>
                <a:spcBef>
                  <a:spcPts val="0"/>
                </a:spcBef>
              </a:pPr>
              <a:r>
                <a:rPr lang="en-GB" sz="900" dirty="0"/>
                <a:t>will generate an access fault.</a:t>
              </a:r>
            </a:p>
          </p:txBody>
        </p:sp>
        <p:cxnSp>
          <p:nvCxnSpPr>
            <p:cNvPr id="33" name="Straight Connector 32"/>
            <p:cNvCxnSpPr/>
            <p:nvPr/>
          </p:nvCxnSpPr>
          <p:spPr bwMode="auto">
            <a:xfrm>
              <a:off x="3789895" y="4661633"/>
              <a:ext cx="914400" cy="0"/>
            </a:xfrm>
            <a:prstGeom prst="line">
              <a:avLst/>
            </a:prstGeom>
            <a:noFill/>
            <a:ln w="12700" cap="flat" cmpd="sng" algn="ctr">
              <a:solidFill>
                <a:schemeClr val="tx1"/>
              </a:solidFill>
              <a:prstDash val="solid"/>
              <a:round/>
              <a:headEnd type="none" w="med" len="med"/>
              <a:tailEnd type="none"/>
            </a:ln>
            <a:effectLst/>
          </p:spPr>
        </p:cxnSp>
        <p:cxnSp>
          <p:nvCxnSpPr>
            <p:cNvPr id="34" name="Straight Connector 33"/>
            <p:cNvCxnSpPr/>
            <p:nvPr/>
          </p:nvCxnSpPr>
          <p:spPr bwMode="auto">
            <a:xfrm>
              <a:off x="3789895" y="4760635"/>
              <a:ext cx="914400" cy="0"/>
            </a:xfrm>
            <a:prstGeom prst="line">
              <a:avLst/>
            </a:prstGeom>
            <a:noFill/>
            <a:ln w="12700" cap="flat" cmpd="sng" algn="ctr">
              <a:solidFill>
                <a:schemeClr val="tx1"/>
              </a:solidFill>
              <a:prstDash val="solid"/>
              <a:round/>
              <a:headEnd type="none" w="med" len="med"/>
              <a:tailEnd type="none"/>
            </a:ln>
            <a:effectLst/>
          </p:spPr>
        </p:cxnSp>
        <p:cxnSp>
          <p:nvCxnSpPr>
            <p:cNvPr id="35" name="Straight Arrow Connector 34"/>
            <p:cNvCxnSpPr/>
            <p:nvPr/>
          </p:nvCxnSpPr>
          <p:spPr bwMode="auto">
            <a:xfrm flipH="1">
              <a:off x="4255722" y="4657743"/>
              <a:ext cx="4592" cy="100726"/>
            </a:xfrm>
            <a:prstGeom prst="straightConnector1">
              <a:avLst/>
            </a:prstGeom>
            <a:noFill/>
            <a:ln w="12700" cap="flat" cmpd="sng" algn="ctr">
              <a:solidFill>
                <a:schemeClr val="tx1"/>
              </a:solidFill>
              <a:prstDash val="solid"/>
              <a:round/>
              <a:headEnd type="triangle"/>
              <a:tailEnd type="triangle"/>
            </a:ln>
            <a:effectLst/>
          </p:spPr>
        </p:cxnSp>
        <p:sp>
          <p:nvSpPr>
            <p:cNvPr id="36" name="TextBox 35"/>
            <p:cNvSpPr txBox="1"/>
            <p:nvPr/>
          </p:nvSpPr>
          <p:spPr>
            <a:xfrm>
              <a:off x="2714958" y="4567030"/>
              <a:ext cx="1216618" cy="216977"/>
            </a:xfrm>
            <a:prstGeom prst="rect">
              <a:avLst/>
            </a:prstGeom>
            <a:noFill/>
            <a:ln w="12700">
              <a:noFill/>
            </a:ln>
          </p:spPr>
          <p:txBody>
            <a:bodyPr wrap="square" lIns="27000" tIns="27000" rIns="27000" bIns="27000" rtlCol="0">
              <a:noAutofit/>
            </a:bodyPr>
            <a:lstStyle/>
            <a:p>
              <a:r>
                <a:rPr lang="en-GB" sz="900" dirty="0"/>
                <a:t>Region 2 (RW)</a:t>
              </a:r>
            </a:p>
          </p:txBody>
        </p:sp>
        <p:cxnSp>
          <p:nvCxnSpPr>
            <p:cNvPr id="37" name="Straight Connector 36"/>
            <p:cNvCxnSpPr/>
            <p:nvPr/>
          </p:nvCxnSpPr>
          <p:spPr bwMode="auto">
            <a:xfrm>
              <a:off x="3789895" y="4467321"/>
              <a:ext cx="914400" cy="0"/>
            </a:xfrm>
            <a:prstGeom prst="line">
              <a:avLst/>
            </a:prstGeom>
            <a:noFill/>
            <a:ln w="12700" cap="flat" cmpd="sng" algn="ctr">
              <a:solidFill>
                <a:schemeClr val="tx1"/>
              </a:solidFill>
              <a:prstDash val="solid"/>
              <a:round/>
              <a:headEnd type="none" w="med" len="med"/>
              <a:tailEnd type="none"/>
            </a:ln>
            <a:effectLst/>
          </p:spPr>
        </p:cxnSp>
        <p:cxnSp>
          <p:nvCxnSpPr>
            <p:cNvPr id="38" name="Straight Connector 37"/>
            <p:cNvCxnSpPr/>
            <p:nvPr/>
          </p:nvCxnSpPr>
          <p:spPr bwMode="auto">
            <a:xfrm>
              <a:off x="3789895" y="4566323"/>
              <a:ext cx="914400" cy="0"/>
            </a:xfrm>
            <a:prstGeom prst="line">
              <a:avLst/>
            </a:prstGeom>
            <a:noFill/>
            <a:ln w="12700" cap="flat" cmpd="sng" algn="ctr">
              <a:solidFill>
                <a:schemeClr val="tx1"/>
              </a:solidFill>
              <a:prstDash val="solid"/>
              <a:round/>
              <a:headEnd type="none" w="med" len="med"/>
              <a:tailEnd type="none"/>
            </a:ln>
            <a:effectLst/>
          </p:spPr>
        </p:cxnSp>
        <p:cxnSp>
          <p:nvCxnSpPr>
            <p:cNvPr id="39" name="Straight Arrow Connector 38"/>
            <p:cNvCxnSpPr/>
            <p:nvPr/>
          </p:nvCxnSpPr>
          <p:spPr bwMode="auto">
            <a:xfrm flipH="1">
              <a:off x="4255722" y="4463431"/>
              <a:ext cx="4592" cy="100726"/>
            </a:xfrm>
            <a:prstGeom prst="straightConnector1">
              <a:avLst/>
            </a:prstGeom>
            <a:noFill/>
            <a:ln w="12700" cap="flat" cmpd="sng" algn="ctr">
              <a:solidFill>
                <a:schemeClr val="tx1"/>
              </a:solidFill>
              <a:prstDash val="solid"/>
              <a:round/>
              <a:headEnd type="triangle"/>
              <a:tailEnd type="triangle"/>
            </a:ln>
            <a:effectLst/>
          </p:spPr>
        </p:cxnSp>
        <p:sp>
          <p:nvSpPr>
            <p:cNvPr id="40" name="TextBox 39"/>
            <p:cNvSpPr txBox="1"/>
            <p:nvPr/>
          </p:nvSpPr>
          <p:spPr>
            <a:xfrm>
              <a:off x="2714958" y="4372718"/>
              <a:ext cx="1216618" cy="216977"/>
            </a:xfrm>
            <a:prstGeom prst="rect">
              <a:avLst/>
            </a:prstGeom>
            <a:noFill/>
            <a:ln w="12700">
              <a:noFill/>
            </a:ln>
          </p:spPr>
          <p:txBody>
            <a:bodyPr wrap="square" lIns="27000" tIns="27000" rIns="27000" bIns="27000" rtlCol="0">
              <a:noAutofit/>
            </a:bodyPr>
            <a:lstStyle/>
            <a:p>
              <a:r>
                <a:rPr lang="en-GB" sz="900" dirty="0"/>
                <a:t>Region 3 (RW)</a:t>
              </a:r>
            </a:p>
          </p:txBody>
        </p:sp>
        <p:sp>
          <p:nvSpPr>
            <p:cNvPr id="41" name="TextBox 40"/>
            <p:cNvSpPr txBox="1"/>
            <p:nvPr/>
          </p:nvSpPr>
          <p:spPr>
            <a:xfrm>
              <a:off x="4819456" y="4463431"/>
              <a:ext cx="1201118" cy="100726"/>
            </a:xfrm>
            <a:prstGeom prst="rect">
              <a:avLst/>
            </a:prstGeom>
            <a:solidFill>
              <a:schemeClr val="bg1">
                <a:lumMod val="75000"/>
              </a:schemeClr>
            </a:solidFill>
            <a:ln w="12700">
              <a:solidFill>
                <a:schemeClr val="tx1"/>
              </a:solidFill>
            </a:ln>
          </p:spPr>
          <p:txBody>
            <a:bodyPr wrap="square" lIns="27000" tIns="27000" rIns="27000" bIns="27000" rtlCol="0" anchor="ctr">
              <a:noAutofit/>
            </a:bodyPr>
            <a:lstStyle/>
            <a:p>
              <a:pPr algn="ctr"/>
              <a:r>
                <a:rPr lang="en-GB" sz="900" dirty="0"/>
                <a:t>ADC</a:t>
              </a:r>
            </a:p>
          </p:txBody>
        </p:sp>
        <p:sp>
          <p:nvSpPr>
            <p:cNvPr id="43" name="TextBox 42"/>
            <p:cNvSpPr txBox="1"/>
            <p:nvPr/>
          </p:nvSpPr>
          <p:spPr>
            <a:xfrm>
              <a:off x="4819456" y="4657743"/>
              <a:ext cx="1201118" cy="100726"/>
            </a:xfrm>
            <a:prstGeom prst="rect">
              <a:avLst/>
            </a:prstGeom>
            <a:solidFill>
              <a:schemeClr val="bg1">
                <a:lumMod val="75000"/>
              </a:schemeClr>
            </a:solidFill>
            <a:ln w="12700">
              <a:solidFill>
                <a:schemeClr val="tx1"/>
              </a:solidFill>
            </a:ln>
          </p:spPr>
          <p:txBody>
            <a:bodyPr wrap="square" lIns="27000" tIns="27000" rIns="27000" bIns="27000" rtlCol="0" anchor="ctr">
              <a:noAutofit/>
            </a:bodyPr>
            <a:lstStyle/>
            <a:p>
              <a:pPr algn="ctr"/>
              <a:r>
                <a:rPr lang="en-GB" sz="900" dirty="0"/>
                <a:t>SPI</a:t>
              </a:r>
            </a:p>
          </p:txBody>
        </p:sp>
        <p:cxnSp>
          <p:nvCxnSpPr>
            <p:cNvPr id="49" name="Straight Arrow Connector 48"/>
            <p:cNvCxnSpPr/>
            <p:nvPr/>
          </p:nvCxnSpPr>
          <p:spPr bwMode="auto">
            <a:xfrm flipH="1">
              <a:off x="6020574" y="5310731"/>
              <a:ext cx="605095" cy="0"/>
            </a:xfrm>
            <a:prstGeom prst="straightConnector1">
              <a:avLst/>
            </a:prstGeom>
            <a:noFill/>
            <a:ln w="12700" cap="flat" cmpd="sng" algn="ctr">
              <a:solidFill>
                <a:schemeClr val="tx1"/>
              </a:solidFill>
              <a:prstDash val="solid"/>
              <a:round/>
              <a:headEnd type="none" w="med" len="med"/>
              <a:tailEnd type="triangle"/>
            </a:ln>
            <a:effectLst/>
          </p:spPr>
        </p:cxnSp>
        <p:cxnSp>
          <p:nvCxnSpPr>
            <p:cNvPr id="51" name="Straight Arrow Connector 50"/>
            <p:cNvCxnSpPr>
              <a:endCxn id="41" idx="3"/>
            </p:cNvCxnSpPr>
            <p:nvPr/>
          </p:nvCxnSpPr>
          <p:spPr bwMode="auto">
            <a:xfrm flipH="1">
              <a:off x="6020574" y="4513794"/>
              <a:ext cx="605095" cy="0"/>
            </a:xfrm>
            <a:prstGeom prst="straightConnector1">
              <a:avLst/>
            </a:prstGeom>
            <a:noFill/>
            <a:ln w="12700" cap="flat" cmpd="sng" algn="ctr">
              <a:solidFill>
                <a:schemeClr val="tx1"/>
              </a:solidFill>
              <a:prstDash val="solid"/>
              <a:round/>
              <a:headEnd type="none" w="med" len="med"/>
              <a:tailEnd type="triangle"/>
            </a:ln>
            <a:effectLst/>
          </p:spPr>
        </p:cxnSp>
        <p:cxnSp>
          <p:nvCxnSpPr>
            <p:cNvPr id="52" name="Straight Arrow Connector 51"/>
            <p:cNvCxnSpPr/>
            <p:nvPr/>
          </p:nvCxnSpPr>
          <p:spPr bwMode="auto">
            <a:xfrm flipH="1">
              <a:off x="6020574" y="4708106"/>
              <a:ext cx="605095" cy="0"/>
            </a:xfrm>
            <a:prstGeom prst="straightConnector1">
              <a:avLst/>
            </a:prstGeom>
            <a:noFill/>
            <a:ln w="12700" cap="flat" cmpd="sng" algn="ctr">
              <a:solidFill>
                <a:schemeClr val="tx1"/>
              </a:solidFill>
              <a:prstDash val="solid"/>
              <a:round/>
              <a:headEnd type="none" w="med" len="med"/>
              <a:tailEnd type="triangle"/>
            </a:ln>
            <a:effectLst/>
          </p:spPr>
        </p:cxnSp>
        <p:sp>
          <p:nvSpPr>
            <p:cNvPr id="53" name="TextBox 52"/>
            <p:cNvSpPr txBox="1"/>
            <p:nvPr/>
          </p:nvSpPr>
          <p:spPr>
            <a:xfrm>
              <a:off x="6625007" y="4389681"/>
              <a:ext cx="2367527" cy="541221"/>
            </a:xfrm>
            <a:prstGeom prst="rect">
              <a:avLst/>
            </a:prstGeom>
            <a:noFill/>
            <a:ln w="12700">
              <a:noFill/>
            </a:ln>
          </p:spPr>
          <p:txBody>
            <a:bodyPr wrap="square" lIns="27000" tIns="27000" rIns="27000" bIns="27000" rtlCol="0">
              <a:noAutofit/>
            </a:bodyPr>
            <a:lstStyle/>
            <a:p>
              <a:r>
                <a:rPr lang="en-GB" sz="900" dirty="0"/>
                <a:t>Access permitted to ADC and SPI peripherals only.</a:t>
              </a:r>
            </a:p>
          </p:txBody>
        </p:sp>
      </p:grpSp>
    </p:spTree>
    <p:custDataLst>
      <p:tags r:id="rId1"/>
    </p:custDataLst>
    <p:extLst>
      <p:ext uri="{BB962C8B-B14F-4D97-AF65-F5344CB8AC3E}">
        <p14:creationId xmlns:p14="http://schemas.microsoft.com/office/powerpoint/2010/main" xmlns="" val="2181054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Using a Memory Protection Unit (MPU)</a:t>
            </a:r>
            <a:endParaRPr lang="en-GB" sz="2000" dirty="0"/>
          </a:p>
        </p:txBody>
      </p:sp>
      <p:sp>
        <p:nvSpPr>
          <p:cNvPr id="3" name="Content Placeholder 2"/>
          <p:cNvSpPr>
            <a:spLocks noGrp="1"/>
          </p:cNvSpPr>
          <p:nvPr>
            <p:ph idx="1"/>
          </p:nvPr>
        </p:nvSpPr>
        <p:spPr/>
        <p:txBody>
          <a:bodyPr/>
          <a:lstStyle/>
          <a:p>
            <a:r>
              <a:rPr lang="en-GB" sz="1600" dirty="0" smtClean="0"/>
              <a:t>Use processor privilege modes. Different access permissions can be granted depending on whether the processor is running in privileged mode or not.</a:t>
            </a:r>
          </a:p>
          <a:p>
            <a:pPr marL="0" indent="0">
              <a:buNone/>
            </a:pPr>
            <a:endParaRPr lang="en-GB" dirty="0"/>
          </a:p>
        </p:txBody>
      </p:sp>
      <p:grpSp>
        <p:nvGrpSpPr>
          <p:cNvPr id="61" name="Group 60"/>
          <p:cNvGrpSpPr/>
          <p:nvPr/>
        </p:nvGrpSpPr>
        <p:grpSpPr>
          <a:xfrm>
            <a:off x="905934" y="2127250"/>
            <a:ext cx="7857066" cy="2317750"/>
            <a:chOff x="295502" y="2983854"/>
            <a:chExt cx="8597673" cy="3089185"/>
          </a:xfrm>
        </p:grpSpPr>
        <p:grpSp>
          <p:nvGrpSpPr>
            <p:cNvPr id="4" name="Group 3"/>
            <p:cNvGrpSpPr/>
            <p:nvPr/>
          </p:nvGrpSpPr>
          <p:grpSpPr>
            <a:xfrm>
              <a:off x="2857642" y="2983854"/>
              <a:ext cx="3221423" cy="3080145"/>
              <a:chOff x="1301858" y="4595247"/>
              <a:chExt cx="1201118" cy="1658319"/>
            </a:xfrm>
          </p:grpSpPr>
          <p:sp>
            <p:nvSpPr>
              <p:cNvPr id="5" name="Rectangle 4"/>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6" name="TextBox 5"/>
              <p:cNvSpPr txBox="1"/>
              <p:nvPr/>
            </p:nvSpPr>
            <p:spPr>
              <a:xfrm>
                <a:off x="1301858" y="5300420"/>
                <a:ext cx="1201118" cy="240224"/>
              </a:xfrm>
              <a:prstGeom prst="rect">
                <a:avLst/>
              </a:prstGeom>
              <a:solidFill>
                <a:schemeClr val="bg1">
                  <a:lumMod val="95000"/>
                </a:schemeClr>
              </a:solidFill>
              <a:ln w="12700">
                <a:solidFill>
                  <a:srgbClr val="002060"/>
                </a:solidFill>
              </a:ln>
            </p:spPr>
            <p:txBody>
              <a:bodyPr wrap="square" lIns="27000" tIns="27000" rIns="27000" bIns="27000" rtlCol="0">
                <a:noAutofit/>
              </a:bodyPr>
              <a:lstStyle/>
              <a:p>
                <a:pPr algn="ctr"/>
                <a:endParaRPr lang="en-GB" sz="1050" dirty="0"/>
              </a:p>
            </p:txBody>
          </p:sp>
          <p:sp>
            <p:nvSpPr>
              <p:cNvPr id="7" name="TextBox 6"/>
              <p:cNvSpPr txBox="1"/>
              <p:nvPr/>
            </p:nvSpPr>
            <p:spPr>
              <a:xfrm>
                <a:off x="1301858" y="4889715"/>
                <a:ext cx="1201118" cy="216977"/>
              </a:xfrm>
              <a:prstGeom prst="rect">
                <a:avLst/>
              </a:prstGeom>
              <a:solidFill>
                <a:schemeClr val="bg1">
                  <a:lumMod val="85000"/>
                </a:schemeClr>
              </a:solidFill>
              <a:ln w="12700">
                <a:solidFill>
                  <a:schemeClr val="tx1"/>
                </a:solidFill>
              </a:ln>
            </p:spPr>
            <p:txBody>
              <a:bodyPr wrap="square" lIns="27000" tIns="27000" rIns="27000" bIns="27000" rtlCol="0">
                <a:noAutofit/>
              </a:bodyPr>
              <a:lstStyle/>
              <a:p>
                <a:pPr algn="ctr"/>
                <a:endParaRPr lang="en-GB" sz="1050" dirty="0"/>
              </a:p>
            </p:txBody>
          </p:sp>
          <p:sp>
            <p:nvSpPr>
              <p:cNvPr id="8" name="TextBox 7"/>
              <p:cNvSpPr txBox="1"/>
              <p:nvPr/>
            </p:nvSpPr>
            <p:spPr>
              <a:xfrm>
                <a:off x="1301858" y="5919801"/>
                <a:ext cx="1201118" cy="333765"/>
              </a:xfrm>
              <a:prstGeom prst="rect">
                <a:avLst/>
              </a:prstGeom>
              <a:solidFill>
                <a:schemeClr val="bg1">
                  <a:lumMod val="95000"/>
                </a:schemeClr>
              </a:solidFill>
              <a:ln w="12700">
                <a:solidFill>
                  <a:schemeClr val="tx1"/>
                </a:solidFill>
              </a:ln>
            </p:spPr>
            <p:txBody>
              <a:bodyPr wrap="square" lIns="27000" tIns="27000" rIns="27000" bIns="27000" rtlCol="0">
                <a:noAutofit/>
              </a:bodyPr>
              <a:lstStyle/>
              <a:p>
                <a:pPr algn="ctr"/>
                <a:endParaRPr lang="en-GB" sz="1050" dirty="0"/>
              </a:p>
            </p:txBody>
          </p:sp>
        </p:grpSp>
        <p:cxnSp>
          <p:nvCxnSpPr>
            <p:cNvPr id="9" name="Straight Connector 8"/>
            <p:cNvCxnSpPr/>
            <p:nvPr/>
          </p:nvCxnSpPr>
          <p:spPr bwMode="auto">
            <a:xfrm>
              <a:off x="1828082" y="5647267"/>
              <a:ext cx="914400" cy="0"/>
            </a:xfrm>
            <a:prstGeom prst="line">
              <a:avLst/>
            </a:prstGeom>
            <a:noFill/>
            <a:ln w="12700" cap="flat" cmpd="sng" algn="ctr">
              <a:solidFill>
                <a:schemeClr val="tx1"/>
              </a:solidFill>
              <a:prstDash val="solid"/>
              <a:round/>
              <a:headEnd type="none" w="med" len="med"/>
              <a:tailEnd type="none"/>
            </a:ln>
            <a:effectLst/>
          </p:spPr>
        </p:cxnSp>
        <p:cxnSp>
          <p:nvCxnSpPr>
            <p:cNvPr id="10" name="Straight Connector 9"/>
            <p:cNvCxnSpPr/>
            <p:nvPr/>
          </p:nvCxnSpPr>
          <p:spPr bwMode="auto">
            <a:xfrm>
              <a:off x="1828082" y="6063999"/>
              <a:ext cx="914400" cy="0"/>
            </a:xfrm>
            <a:prstGeom prst="line">
              <a:avLst/>
            </a:prstGeom>
            <a:noFill/>
            <a:ln w="12700" cap="flat" cmpd="sng" algn="ctr">
              <a:solidFill>
                <a:schemeClr val="tx1"/>
              </a:solidFill>
              <a:prstDash val="solid"/>
              <a:round/>
              <a:headEnd type="none" w="med" len="med"/>
              <a:tailEnd type="none"/>
            </a:ln>
            <a:effectLst/>
          </p:spPr>
        </p:cxnSp>
        <p:cxnSp>
          <p:nvCxnSpPr>
            <p:cNvPr id="11" name="Straight Connector 10"/>
            <p:cNvCxnSpPr/>
            <p:nvPr/>
          </p:nvCxnSpPr>
          <p:spPr bwMode="auto">
            <a:xfrm>
              <a:off x="1828082" y="4301939"/>
              <a:ext cx="914400" cy="0"/>
            </a:xfrm>
            <a:prstGeom prst="line">
              <a:avLst/>
            </a:prstGeom>
            <a:noFill/>
            <a:ln w="12700" cap="flat" cmpd="sng" algn="ctr">
              <a:solidFill>
                <a:schemeClr val="tx1"/>
              </a:solidFill>
              <a:prstDash val="solid"/>
              <a:round/>
              <a:headEnd type="none" w="med" len="med"/>
              <a:tailEnd type="none"/>
            </a:ln>
            <a:effectLst/>
          </p:spPr>
        </p:cxnSp>
        <p:cxnSp>
          <p:nvCxnSpPr>
            <p:cNvPr id="12" name="Straight Connector 11"/>
            <p:cNvCxnSpPr/>
            <p:nvPr/>
          </p:nvCxnSpPr>
          <p:spPr bwMode="auto">
            <a:xfrm>
              <a:off x="1829509" y="4735862"/>
              <a:ext cx="914400" cy="0"/>
            </a:xfrm>
            <a:prstGeom prst="line">
              <a:avLst/>
            </a:prstGeom>
            <a:noFill/>
            <a:ln w="12700" cap="flat" cmpd="sng" algn="ctr">
              <a:solidFill>
                <a:schemeClr val="tx1"/>
              </a:solidFill>
              <a:prstDash val="solid"/>
              <a:round/>
              <a:headEnd type="none" w="med" len="med"/>
              <a:tailEnd type="none"/>
            </a:ln>
            <a:effectLst/>
          </p:spPr>
        </p:cxnSp>
        <p:cxnSp>
          <p:nvCxnSpPr>
            <p:cNvPr id="16" name="Straight Arrow Connector 15"/>
            <p:cNvCxnSpPr/>
            <p:nvPr/>
          </p:nvCxnSpPr>
          <p:spPr bwMode="auto">
            <a:xfrm>
              <a:off x="2557220" y="4316278"/>
              <a:ext cx="5930" cy="419584"/>
            </a:xfrm>
            <a:prstGeom prst="straightConnector1">
              <a:avLst/>
            </a:prstGeom>
            <a:noFill/>
            <a:ln w="12700" cap="flat" cmpd="sng" algn="ctr">
              <a:solidFill>
                <a:schemeClr val="tx1"/>
              </a:solidFill>
              <a:prstDash val="solid"/>
              <a:round/>
              <a:headEnd type="triangle"/>
              <a:tailEnd type="triangle"/>
            </a:ln>
            <a:effectLst/>
          </p:spPr>
        </p:cxnSp>
        <p:cxnSp>
          <p:nvCxnSpPr>
            <p:cNvPr id="17" name="Straight Arrow Connector 16"/>
            <p:cNvCxnSpPr/>
            <p:nvPr/>
          </p:nvCxnSpPr>
          <p:spPr bwMode="auto">
            <a:xfrm flipH="1">
              <a:off x="2568604" y="5639178"/>
              <a:ext cx="1427" cy="433861"/>
            </a:xfrm>
            <a:prstGeom prst="straightConnector1">
              <a:avLst/>
            </a:prstGeom>
            <a:noFill/>
            <a:ln w="12700" cap="flat" cmpd="sng" algn="ctr">
              <a:solidFill>
                <a:schemeClr val="tx1"/>
              </a:solidFill>
              <a:prstDash val="solid"/>
              <a:round/>
              <a:headEnd type="triangle"/>
              <a:tailEnd type="triangle"/>
            </a:ln>
            <a:effectLst/>
          </p:spPr>
        </p:cxnSp>
        <p:cxnSp>
          <p:nvCxnSpPr>
            <p:cNvPr id="13" name="Straight Connector 12"/>
            <p:cNvCxnSpPr/>
            <p:nvPr/>
          </p:nvCxnSpPr>
          <p:spPr bwMode="auto">
            <a:xfrm>
              <a:off x="6262509" y="5647267"/>
              <a:ext cx="914400" cy="0"/>
            </a:xfrm>
            <a:prstGeom prst="line">
              <a:avLst/>
            </a:prstGeom>
            <a:noFill/>
            <a:ln w="12700" cap="flat" cmpd="sng" algn="ctr">
              <a:solidFill>
                <a:schemeClr val="tx1"/>
              </a:solidFill>
              <a:prstDash val="solid"/>
              <a:round/>
              <a:headEnd type="none" w="med" len="med"/>
              <a:tailEnd type="none"/>
            </a:ln>
            <a:effectLst/>
          </p:spPr>
        </p:cxnSp>
        <p:cxnSp>
          <p:nvCxnSpPr>
            <p:cNvPr id="14" name="Straight Connector 13"/>
            <p:cNvCxnSpPr/>
            <p:nvPr/>
          </p:nvCxnSpPr>
          <p:spPr bwMode="auto">
            <a:xfrm>
              <a:off x="6262509" y="5856108"/>
              <a:ext cx="914400" cy="0"/>
            </a:xfrm>
            <a:prstGeom prst="line">
              <a:avLst/>
            </a:prstGeom>
            <a:noFill/>
            <a:ln w="12700" cap="flat" cmpd="sng" algn="ctr">
              <a:solidFill>
                <a:schemeClr val="tx1"/>
              </a:solidFill>
              <a:prstDash val="solid"/>
              <a:round/>
              <a:headEnd type="none" w="med" len="med"/>
              <a:tailEnd type="none"/>
            </a:ln>
            <a:effectLst/>
          </p:spPr>
        </p:cxnSp>
        <p:cxnSp>
          <p:nvCxnSpPr>
            <p:cNvPr id="15" name="Straight Arrow Connector 14"/>
            <p:cNvCxnSpPr/>
            <p:nvPr/>
          </p:nvCxnSpPr>
          <p:spPr bwMode="auto">
            <a:xfrm>
              <a:off x="6379141" y="5637149"/>
              <a:ext cx="1" cy="234504"/>
            </a:xfrm>
            <a:prstGeom prst="straightConnector1">
              <a:avLst/>
            </a:prstGeom>
            <a:noFill/>
            <a:ln w="12700" cap="flat" cmpd="sng" algn="ctr">
              <a:solidFill>
                <a:schemeClr val="tx1"/>
              </a:solidFill>
              <a:prstDash val="solid"/>
              <a:round/>
              <a:headEnd type="triangle"/>
              <a:tailEnd type="triangle"/>
            </a:ln>
            <a:effectLst/>
          </p:spPr>
        </p:cxnSp>
        <p:sp>
          <p:nvSpPr>
            <p:cNvPr id="18" name="TextBox 17"/>
            <p:cNvSpPr txBox="1"/>
            <p:nvPr/>
          </p:nvSpPr>
          <p:spPr>
            <a:xfrm>
              <a:off x="6602231" y="5630038"/>
              <a:ext cx="2169810" cy="216977"/>
            </a:xfrm>
            <a:prstGeom prst="rect">
              <a:avLst/>
            </a:prstGeom>
            <a:noFill/>
            <a:ln w="12700">
              <a:noFill/>
            </a:ln>
          </p:spPr>
          <p:txBody>
            <a:bodyPr wrap="square" lIns="27000" tIns="27000" rIns="27000" bIns="27000" rtlCol="0">
              <a:noAutofit/>
            </a:bodyPr>
            <a:lstStyle/>
            <a:p>
              <a:r>
                <a:rPr lang="en-GB" sz="1050" dirty="0"/>
                <a:t>Region 4 (Sup RX + User RX)</a:t>
              </a:r>
            </a:p>
          </p:txBody>
        </p:sp>
        <p:sp>
          <p:nvSpPr>
            <p:cNvPr id="19" name="TextBox 18"/>
            <p:cNvSpPr txBox="1"/>
            <p:nvPr/>
          </p:nvSpPr>
          <p:spPr>
            <a:xfrm>
              <a:off x="295502" y="4401817"/>
              <a:ext cx="2260984" cy="216977"/>
            </a:xfrm>
            <a:prstGeom prst="rect">
              <a:avLst/>
            </a:prstGeom>
            <a:noFill/>
            <a:ln w="12700">
              <a:noFill/>
            </a:ln>
          </p:spPr>
          <p:txBody>
            <a:bodyPr wrap="square" lIns="27000" tIns="27000" rIns="27000" bIns="27000" rtlCol="0">
              <a:noAutofit/>
            </a:bodyPr>
            <a:lstStyle/>
            <a:p>
              <a:r>
                <a:rPr lang="en-GB" sz="1050" dirty="0"/>
                <a:t>Region 6 (Sup RW + User NA)</a:t>
              </a:r>
            </a:p>
          </p:txBody>
        </p:sp>
        <p:sp>
          <p:nvSpPr>
            <p:cNvPr id="20" name="TextBox 19"/>
            <p:cNvSpPr txBox="1"/>
            <p:nvPr/>
          </p:nvSpPr>
          <p:spPr>
            <a:xfrm>
              <a:off x="306192" y="5763165"/>
              <a:ext cx="2146515" cy="216977"/>
            </a:xfrm>
            <a:prstGeom prst="rect">
              <a:avLst/>
            </a:prstGeom>
            <a:noFill/>
            <a:ln w="12700">
              <a:noFill/>
            </a:ln>
          </p:spPr>
          <p:txBody>
            <a:bodyPr wrap="square" lIns="27000" tIns="27000" rIns="27000" bIns="27000" rtlCol="0">
              <a:noAutofit/>
            </a:bodyPr>
            <a:lstStyle/>
            <a:p>
              <a:r>
                <a:rPr lang="en-GB" sz="1050" dirty="0"/>
                <a:t>Region 7 (Sup RX + User NA)</a:t>
              </a:r>
            </a:p>
          </p:txBody>
        </p:sp>
        <p:sp>
          <p:nvSpPr>
            <p:cNvPr id="26" name="Rectangle 25"/>
            <p:cNvSpPr/>
            <p:nvPr/>
          </p:nvSpPr>
          <p:spPr bwMode="auto">
            <a:xfrm>
              <a:off x="2857643" y="4600517"/>
              <a:ext cx="3221422" cy="139308"/>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Privileged (Safety) RAM</a:t>
              </a:r>
            </a:p>
          </p:txBody>
        </p:sp>
        <p:cxnSp>
          <p:nvCxnSpPr>
            <p:cNvPr id="29" name="Straight Connector 28"/>
            <p:cNvCxnSpPr/>
            <p:nvPr/>
          </p:nvCxnSpPr>
          <p:spPr bwMode="auto">
            <a:xfrm>
              <a:off x="6262509" y="4301939"/>
              <a:ext cx="914400" cy="0"/>
            </a:xfrm>
            <a:prstGeom prst="line">
              <a:avLst/>
            </a:prstGeom>
            <a:noFill/>
            <a:ln w="12700" cap="flat" cmpd="sng" algn="ctr">
              <a:solidFill>
                <a:schemeClr val="tx1"/>
              </a:solidFill>
              <a:prstDash val="solid"/>
              <a:round/>
              <a:headEnd type="none" w="med" len="med"/>
              <a:tailEnd type="none"/>
            </a:ln>
            <a:effectLst/>
          </p:spPr>
        </p:cxnSp>
        <p:cxnSp>
          <p:nvCxnSpPr>
            <p:cNvPr id="31" name="Straight Connector 30"/>
            <p:cNvCxnSpPr/>
            <p:nvPr/>
          </p:nvCxnSpPr>
          <p:spPr bwMode="auto">
            <a:xfrm>
              <a:off x="6262509" y="4599794"/>
              <a:ext cx="914400" cy="0"/>
            </a:xfrm>
            <a:prstGeom prst="line">
              <a:avLst/>
            </a:prstGeom>
            <a:noFill/>
            <a:ln w="12700" cap="flat" cmpd="sng" algn="ctr">
              <a:solidFill>
                <a:schemeClr val="tx1"/>
              </a:solidFill>
              <a:prstDash val="solid"/>
              <a:round/>
              <a:headEnd type="none" w="med" len="med"/>
              <a:tailEnd type="none"/>
            </a:ln>
            <a:effectLst/>
          </p:spPr>
        </p:cxnSp>
        <p:cxnSp>
          <p:nvCxnSpPr>
            <p:cNvPr id="32" name="Straight Arrow Connector 31"/>
            <p:cNvCxnSpPr/>
            <p:nvPr/>
          </p:nvCxnSpPr>
          <p:spPr bwMode="auto">
            <a:xfrm>
              <a:off x="6399340" y="4319169"/>
              <a:ext cx="0" cy="299186"/>
            </a:xfrm>
            <a:prstGeom prst="straightConnector1">
              <a:avLst/>
            </a:prstGeom>
            <a:noFill/>
            <a:ln w="12700" cap="flat" cmpd="sng" algn="ctr">
              <a:solidFill>
                <a:schemeClr val="tx1"/>
              </a:solidFill>
              <a:prstDash val="solid"/>
              <a:round/>
              <a:headEnd type="triangle"/>
              <a:tailEnd type="triangle"/>
            </a:ln>
            <a:effectLst/>
          </p:spPr>
        </p:cxnSp>
        <p:sp>
          <p:nvSpPr>
            <p:cNvPr id="35" name="TextBox 34"/>
            <p:cNvSpPr txBox="1"/>
            <p:nvPr/>
          </p:nvSpPr>
          <p:spPr>
            <a:xfrm>
              <a:off x="2857643" y="3712715"/>
              <a:ext cx="3221422" cy="171840"/>
            </a:xfrm>
            <a:prstGeom prst="rect">
              <a:avLst/>
            </a:prstGeom>
            <a:solidFill>
              <a:schemeClr val="bg1">
                <a:lumMod val="75000"/>
              </a:schemeClr>
            </a:solidFill>
            <a:ln w="12700">
              <a:solidFill>
                <a:schemeClr val="tx1"/>
              </a:solidFill>
            </a:ln>
          </p:spPr>
          <p:txBody>
            <a:bodyPr wrap="square" lIns="27000" tIns="27000" rIns="27000" bIns="27000" rtlCol="0" anchor="ctr">
              <a:noAutofit/>
            </a:bodyPr>
            <a:lstStyle/>
            <a:p>
              <a:pPr algn="ctr"/>
              <a:r>
                <a:rPr lang="en-GB" sz="900" dirty="0"/>
                <a:t>UART</a:t>
              </a:r>
            </a:p>
          </p:txBody>
        </p:sp>
        <p:sp>
          <p:nvSpPr>
            <p:cNvPr id="21" name="Rectangle 20"/>
            <p:cNvSpPr/>
            <p:nvPr/>
          </p:nvSpPr>
          <p:spPr bwMode="auto">
            <a:xfrm>
              <a:off x="2869058" y="5860853"/>
              <a:ext cx="3210008" cy="200099"/>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Privileged (Safety) Code</a:t>
              </a:r>
            </a:p>
          </p:txBody>
        </p:sp>
        <p:sp>
          <p:nvSpPr>
            <p:cNvPr id="22" name="TextBox 21"/>
            <p:cNvSpPr txBox="1"/>
            <p:nvPr/>
          </p:nvSpPr>
          <p:spPr>
            <a:xfrm>
              <a:off x="2867672" y="5647267"/>
              <a:ext cx="3211393" cy="213586"/>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Unprivileged Code</a:t>
              </a:r>
            </a:p>
          </p:txBody>
        </p:sp>
        <p:sp>
          <p:nvSpPr>
            <p:cNvPr id="25" name="TextBox 24"/>
            <p:cNvSpPr txBox="1"/>
            <p:nvPr/>
          </p:nvSpPr>
          <p:spPr>
            <a:xfrm>
              <a:off x="2857642" y="4293634"/>
              <a:ext cx="3221423" cy="306160"/>
            </a:xfrm>
            <a:prstGeom prst="rect">
              <a:avLst/>
            </a:prstGeom>
            <a:noFill/>
            <a:ln w="12700">
              <a:solidFill>
                <a:schemeClr val="tx1"/>
              </a:solidFill>
            </a:ln>
          </p:spPr>
          <p:txBody>
            <a:bodyPr wrap="square" lIns="27000" tIns="27000" rIns="27000" bIns="27000" rtlCol="0" anchor="ctr">
              <a:noAutofit/>
            </a:bodyPr>
            <a:lstStyle/>
            <a:p>
              <a:pPr algn="ctr"/>
              <a:r>
                <a:rPr lang="en-GB" sz="900" dirty="0"/>
                <a:t>General Access RAM</a:t>
              </a:r>
            </a:p>
          </p:txBody>
        </p:sp>
        <p:cxnSp>
          <p:nvCxnSpPr>
            <p:cNvPr id="34" name="Straight Connector 33"/>
            <p:cNvCxnSpPr/>
            <p:nvPr/>
          </p:nvCxnSpPr>
          <p:spPr bwMode="auto">
            <a:xfrm>
              <a:off x="1818472" y="3542696"/>
              <a:ext cx="914400" cy="0"/>
            </a:xfrm>
            <a:prstGeom prst="line">
              <a:avLst/>
            </a:prstGeom>
            <a:noFill/>
            <a:ln w="12700" cap="flat" cmpd="sng" algn="ctr">
              <a:solidFill>
                <a:schemeClr val="tx1"/>
              </a:solidFill>
              <a:prstDash val="solid"/>
              <a:round/>
              <a:headEnd type="none" w="med" len="med"/>
              <a:tailEnd type="none"/>
            </a:ln>
            <a:effectLst/>
          </p:spPr>
        </p:cxnSp>
        <p:cxnSp>
          <p:nvCxnSpPr>
            <p:cNvPr id="36" name="Straight Connector 35"/>
            <p:cNvCxnSpPr/>
            <p:nvPr/>
          </p:nvCxnSpPr>
          <p:spPr bwMode="auto">
            <a:xfrm>
              <a:off x="1819899" y="3976619"/>
              <a:ext cx="914400" cy="0"/>
            </a:xfrm>
            <a:prstGeom prst="line">
              <a:avLst/>
            </a:prstGeom>
            <a:noFill/>
            <a:ln w="12700" cap="flat" cmpd="sng" algn="ctr">
              <a:solidFill>
                <a:schemeClr val="tx1"/>
              </a:solidFill>
              <a:prstDash val="solid"/>
              <a:round/>
              <a:headEnd type="none" w="med" len="med"/>
              <a:tailEnd type="none"/>
            </a:ln>
            <a:effectLst/>
          </p:spPr>
        </p:cxnSp>
        <p:cxnSp>
          <p:nvCxnSpPr>
            <p:cNvPr id="37" name="Straight Arrow Connector 36"/>
            <p:cNvCxnSpPr/>
            <p:nvPr/>
          </p:nvCxnSpPr>
          <p:spPr bwMode="auto">
            <a:xfrm flipH="1">
              <a:off x="2556853" y="3540273"/>
              <a:ext cx="357" cy="431765"/>
            </a:xfrm>
            <a:prstGeom prst="straightConnector1">
              <a:avLst/>
            </a:prstGeom>
            <a:noFill/>
            <a:ln w="12700" cap="flat" cmpd="sng" algn="ctr">
              <a:solidFill>
                <a:schemeClr val="tx1"/>
              </a:solidFill>
              <a:prstDash val="solid"/>
              <a:round/>
              <a:headEnd type="triangle"/>
              <a:tailEnd type="triangle"/>
            </a:ln>
            <a:effectLst/>
          </p:spPr>
        </p:cxnSp>
        <p:sp>
          <p:nvSpPr>
            <p:cNvPr id="38" name="TextBox 37"/>
            <p:cNvSpPr txBox="1"/>
            <p:nvPr/>
          </p:nvSpPr>
          <p:spPr>
            <a:xfrm>
              <a:off x="296582" y="3642135"/>
              <a:ext cx="2260984" cy="216977"/>
            </a:xfrm>
            <a:prstGeom prst="rect">
              <a:avLst/>
            </a:prstGeom>
            <a:noFill/>
            <a:ln w="12700">
              <a:noFill/>
            </a:ln>
          </p:spPr>
          <p:txBody>
            <a:bodyPr wrap="square" lIns="27000" tIns="27000" rIns="27000" bIns="27000" rtlCol="0">
              <a:noAutofit/>
            </a:bodyPr>
            <a:lstStyle/>
            <a:p>
              <a:r>
                <a:rPr lang="en-GB" sz="1050" dirty="0"/>
                <a:t>Region 5 (Sup RW + User NA)</a:t>
              </a:r>
            </a:p>
          </p:txBody>
        </p:sp>
        <p:sp>
          <p:nvSpPr>
            <p:cNvPr id="40" name="TextBox 39"/>
            <p:cNvSpPr txBox="1"/>
            <p:nvPr/>
          </p:nvSpPr>
          <p:spPr>
            <a:xfrm>
              <a:off x="6602231" y="4338225"/>
              <a:ext cx="2290944" cy="216977"/>
            </a:xfrm>
            <a:prstGeom prst="rect">
              <a:avLst/>
            </a:prstGeom>
            <a:noFill/>
            <a:ln w="12700">
              <a:noFill/>
            </a:ln>
          </p:spPr>
          <p:txBody>
            <a:bodyPr wrap="square" lIns="27000" tIns="27000" rIns="27000" bIns="27000" rtlCol="0">
              <a:noAutofit/>
            </a:bodyPr>
            <a:lstStyle/>
            <a:p>
              <a:r>
                <a:rPr lang="en-GB" sz="1050" dirty="0"/>
                <a:t>Region 3 (Sup RW + User RW)</a:t>
              </a:r>
            </a:p>
          </p:txBody>
        </p:sp>
        <p:cxnSp>
          <p:nvCxnSpPr>
            <p:cNvPr id="41" name="Straight Connector 40"/>
            <p:cNvCxnSpPr/>
            <p:nvPr/>
          </p:nvCxnSpPr>
          <p:spPr bwMode="auto">
            <a:xfrm>
              <a:off x="6262509" y="3712715"/>
              <a:ext cx="914400" cy="0"/>
            </a:xfrm>
            <a:prstGeom prst="line">
              <a:avLst/>
            </a:prstGeom>
            <a:noFill/>
            <a:ln w="12700" cap="flat" cmpd="sng" algn="ctr">
              <a:solidFill>
                <a:schemeClr val="tx1"/>
              </a:solidFill>
              <a:prstDash val="solid"/>
              <a:round/>
              <a:headEnd type="none" w="med" len="med"/>
              <a:tailEnd type="none"/>
            </a:ln>
            <a:effectLst/>
          </p:spPr>
        </p:cxnSp>
        <p:cxnSp>
          <p:nvCxnSpPr>
            <p:cNvPr id="42" name="Straight Connector 41"/>
            <p:cNvCxnSpPr/>
            <p:nvPr/>
          </p:nvCxnSpPr>
          <p:spPr bwMode="auto">
            <a:xfrm>
              <a:off x="6262509" y="3886518"/>
              <a:ext cx="914400" cy="0"/>
            </a:xfrm>
            <a:prstGeom prst="line">
              <a:avLst/>
            </a:prstGeom>
            <a:noFill/>
            <a:ln w="12700" cap="flat" cmpd="sng" algn="ctr">
              <a:solidFill>
                <a:schemeClr val="tx1"/>
              </a:solidFill>
              <a:prstDash val="solid"/>
              <a:round/>
              <a:headEnd type="none" w="med" len="med"/>
              <a:tailEnd type="none"/>
            </a:ln>
            <a:effectLst/>
          </p:spPr>
        </p:cxnSp>
        <p:cxnSp>
          <p:nvCxnSpPr>
            <p:cNvPr id="43" name="Straight Arrow Connector 42"/>
            <p:cNvCxnSpPr/>
            <p:nvPr/>
          </p:nvCxnSpPr>
          <p:spPr bwMode="auto">
            <a:xfrm>
              <a:off x="6399340" y="3708315"/>
              <a:ext cx="0" cy="176240"/>
            </a:xfrm>
            <a:prstGeom prst="straightConnector1">
              <a:avLst/>
            </a:prstGeom>
            <a:noFill/>
            <a:ln w="12700" cap="flat" cmpd="sng" algn="ctr">
              <a:solidFill>
                <a:schemeClr val="tx1"/>
              </a:solidFill>
              <a:prstDash val="solid"/>
              <a:round/>
              <a:headEnd type="triangle"/>
              <a:tailEnd type="triangle"/>
            </a:ln>
            <a:effectLst/>
          </p:spPr>
        </p:cxnSp>
        <p:cxnSp>
          <p:nvCxnSpPr>
            <p:cNvPr id="52" name="Straight Arrow Connector 51"/>
            <p:cNvCxnSpPr/>
            <p:nvPr/>
          </p:nvCxnSpPr>
          <p:spPr bwMode="auto">
            <a:xfrm flipH="1">
              <a:off x="6392676" y="4318007"/>
              <a:ext cx="6664" cy="286188"/>
            </a:xfrm>
            <a:prstGeom prst="straightConnector1">
              <a:avLst/>
            </a:prstGeom>
            <a:noFill/>
            <a:ln w="12700" cap="flat" cmpd="sng" algn="ctr">
              <a:solidFill>
                <a:schemeClr val="tx1"/>
              </a:solidFill>
              <a:prstDash val="solid"/>
              <a:round/>
              <a:headEnd type="triangle"/>
              <a:tailEnd type="triangle"/>
            </a:ln>
            <a:effectLst/>
          </p:spPr>
        </p:cxnSp>
        <p:sp>
          <p:nvSpPr>
            <p:cNvPr id="56" name="TextBox 55"/>
            <p:cNvSpPr txBox="1"/>
            <p:nvPr/>
          </p:nvSpPr>
          <p:spPr>
            <a:xfrm>
              <a:off x="6564258" y="3685906"/>
              <a:ext cx="2290944" cy="216977"/>
            </a:xfrm>
            <a:prstGeom prst="rect">
              <a:avLst/>
            </a:prstGeom>
            <a:noFill/>
            <a:ln w="12700">
              <a:noFill/>
            </a:ln>
          </p:spPr>
          <p:txBody>
            <a:bodyPr wrap="square" lIns="27000" tIns="27000" rIns="27000" bIns="27000" rtlCol="0">
              <a:noAutofit/>
            </a:bodyPr>
            <a:lstStyle/>
            <a:p>
              <a:r>
                <a:rPr lang="en-GB" sz="1050" dirty="0"/>
                <a:t>Region 2 (Sup RW + User RW)</a:t>
              </a:r>
            </a:p>
          </p:txBody>
        </p:sp>
      </p:grpSp>
    </p:spTree>
    <p:extLst>
      <p:ext uri="{BB962C8B-B14F-4D97-AF65-F5344CB8AC3E}">
        <p14:creationId xmlns:p14="http://schemas.microsoft.com/office/powerpoint/2010/main" xmlns="" val="8046102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463" y="1015844"/>
            <a:ext cx="8435975" cy="336183"/>
          </a:xfrm>
        </p:spPr>
        <p:txBody>
          <a:bodyPr/>
          <a:lstStyle/>
          <a:p>
            <a:r>
              <a:rPr lang="en-GB" sz="2000" dirty="0" smtClean="0"/>
              <a:t>MPU and a Real Time Operating System (RTOS)</a:t>
            </a:r>
            <a:endParaRPr lang="en-GB" sz="2000" dirty="0"/>
          </a:p>
        </p:txBody>
      </p:sp>
      <p:sp>
        <p:nvSpPr>
          <p:cNvPr id="3" name="Content Placeholder 2"/>
          <p:cNvSpPr>
            <a:spLocks noGrp="1"/>
          </p:cNvSpPr>
          <p:nvPr>
            <p:ph idx="1"/>
          </p:nvPr>
        </p:nvSpPr>
        <p:spPr/>
        <p:txBody>
          <a:bodyPr/>
          <a:lstStyle/>
          <a:p>
            <a:pPr marL="0" indent="0">
              <a:buNone/>
            </a:pPr>
            <a:r>
              <a:rPr lang="en-GB" sz="1600" dirty="0" smtClean="0"/>
              <a:t>When using an RTOS, the application is broken up into tasks or threads. Communication between tasks is frequently accomplished with Queues or Events that are managed by the RTOS.</a:t>
            </a:r>
          </a:p>
          <a:p>
            <a:r>
              <a:rPr lang="en-GB" sz="1600" dirty="0" smtClean="0"/>
              <a:t>This gives much more opportunity for enforcing partitioning at a fundamental level if the RTOS provides native support for the MPU.</a:t>
            </a:r>
          </a:p>
          <a:p>
            <a:r>
              <a:rPr lang="en-GB" sz="1600" dirty="0" smtClean="0"/>
              <a:t>If the RTOS in use does not provide native support for the MPU, then we have a similar scenario to the previous arrangements except that we have a new problem, the code and data for the RTOS itself. This has to be trusted at the highest SIL level of the application.</a:t>
            </a:r>
          </a:p>
        </p:txBody>
      </p:sp>
      <p:grpSp>
        <p:nvGrpSpPr>
          <p:cNvPr id="109" name="Group 108"/>
          <p:cNvGrpSpPr/>
          <p:nvPr/>
        </p:nvGrpSpPr>
        <p:grpSpPr>
          <a:xfrm>
            <a:off x="1603285" y="3080208"/>
            <a:ext cx="6626315" cy="1606092"/>
            <a:chOff x="534692" y="4014061"/>
            <a:chExt cx="8082366" cy="2153397"/>
          </a:xfrm>
        </p:grpSpPr>
        <p:grpSp>
          <p:nvGrpSpPr>
            <p:cNvPr id="59" name="Group 58"/>
            <p:cNvGrpSpPr/>
            <p:nvPr/>
          </p:nvGrpSpPr>
          <p:grpSpPr>
            <a:xfrm>
              <a:off x="2750748" y="4014061"/>
              <a:ext cx="2786286" cy="2153397"/>
              <a:chOff x="1301858" y="4595247"/>
              <a:chExt cx="1201118" cy="1658319"/>
            </a:xfrm>
          </p:grpSpPr>
          <p:sp>
            <p:nvSpPr>
              <p:cNvPr id="90" name="Rectangle 89"/>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100"/>
              </a:p>
            </p:txBody>
          </p:sp>
          <p:sp>
            <p:nvSpPr>
              <p:cNvPr id="91" name="TextBox 90"/>
              <p:cNvSpPr txBox="1"/>
              <p:nvPr/>
            </p:nvSpPr>
            <p:spPr>
              <a:xfrm>
                <a:off x="1301858" y="5300420"/>
                <a:ext cx="1201118" cy="240224"/>
              </a:xfrm>
              <a:prstGeom prst="rect">
                <a:avLst/>
              </a:prstGeom>
              <a:solidFill>
                <a:schemeClr val="bg1">
                  <a:lumMod val="95000"/>
                </a:schemeClr>
              </a:solidFill>
              <a:ln w="12700">
                <a:solidFill>
                  <a:srgbClr val="002060"/>
                </a:solidFill>
              </a:ln>
            </p:spPr>
            <p:txBody>
              <a:bodyPr wrap="square" lIns="27000" tIns="27000" rIns="27000" bIns="27000" rtlCol="0">
                <a:noAutofit/>
              </a:bodyPr>
              <a:lstStyle/>
              <a:p>
                <a:pPr algn="ctr"/>
                <a:endParaRPr lang="en-GB" sz="1000" dirty="0"/>
              </a:p>
            </p:txBody>
          </p:sp>
          <p:sp>
            <p:nvSpPr>
              <p:cNvPr id="92" name="TextBox 91"/>
              <p:cNvSpPr txBox="1"/>
              <p:nvPr/>
            </p:nvSpPr>
            <p:spPr>
              <a:xfrm>
                <a:off x="1301858" y="4889715"/>
                <a:ext cx="1201118" cy="216977"/>
              </a:xfrm>
              <a:prstGeom prst="rect">
                <a:avLst/>
              </a:prstGeom>
              <a:solidFill>
                <a:schemeClr val="bg1">
                  <a:lumMod val="85000"/>
                </a:schemeClr>
              </a:solidFill>
              <a:ln w="12700">
                <a:solidFill>
                  <a:schemeClr val="tx1"/>
                </a:solidFill>
              </a:ln>
            </p:spPr>
            <p:txBody>
              <a:bodyPr wrap="square" lIns="27000" tIns="27000" rIns="27000" bIns="27000" rtlCol="0">
                <a:noAutofit/>
              </a:bodyPr>
              <a:lstStyle/>
              <a:p>
                <a:pPr algn="ctr"/>
                <a:endParaRPr lang="en-GB" sz="1000" dirty="0"/>
              </a:p>
            </p:txBody>
          </p:sp>
          <p:sp>
            <p:nvSpPr>
              <p:cNvPr id="93" name="TextBox 92"/>
              <p:cNvSpPr txBox="1"/>
              <p:nvPr/>
            </p:nvSpPr>
            <p:spPr>
              <a:xfrm>
                <a:off x="1301858" y="5919801"/>
                <a:ext cx="1201118" cy="333765"/>
              </a:xfrm>
              <a:prstGeom prst="rect">
                <a:avLst/>
              </a:prstGeom>
              <a:solidFill>
                <a:schemeClr val="bg1">
                  <a:lumMod val="95000"/>
                </a:schemeClr>
              </a:solidFill>
              <a:ln w="12700">
                <a:solidFill>
                  <a:schemeClr val="tx1"/>
                </a:solidFill>
              </a:ln>
            </p:spPr>
            <p:txBody>
              <a:bodyPr wrap="square" lIns="27000" tIns="27000" rIns="27000" bIns="27000" rtlCol="0">
                <a:noAutofit/>
              </a:bodyPr>
              <a:lstStyle/>
              <a:p>
                <a:pPr algn="ctr"/>
                <a:endParaRPr lang="en-GB" sz="1000" dirty="0"/>
              </a:p>
            </p:txBody>
          </p:sp>
        </p:grpSp>
        <p:cxnSp>
          <p:nvCxnSpPr>
            <p:cNvPr id="60" name="Straight Connector 59"/>
            <p:cNvCxnSpPr/>
            <p:nvPr/>
          </p:nvCxnSpPr>
          <p:spPr bwMode="auto">
            <a:xfrm>
              <a:off x="1860257" y="5795429"/>
              <a:ext cx="790887" cy="0"/>
            </a:xfrm>
            <a:prstGeom prst="line">
              <a:avLst/>
            </a:prstGeom>
            <a:noFill/>
            <a:ln w="12700" cap="flat" cmpd="sng" algn="ctr">
              <a:solidFill>
                <a:schemeClr val="tx1"/>
              </a:solidFill>
              <a:prstDash val="solid"/>
              <a:round/>
              <a:headEnd type="none" w="med" len="med"/>
              <a:tailEnd type="none"/>
            </a:ln>
            <a:effectLst/>
          </p:spPr>
        </p:cxnSp>
        <p:cxnSp>
          <p:nvCxnSpPr>
            <p:cNvPr id="61" name="Straight Connector 60"/>
            <p:cNvCxnSpPr/>
            <p:nvPr/>
          </p:nvCxnSpPr>
          <p:spPr bwMode="auto">
            <a:xfrm>
              <a:off x="1860257" y="6101672"/>
              <a:ext cx="790887" cy="0"/>
            </a:xfrm>
            <a:prstGeom prst="line">
              <a:avLst/>
            </a:prstGeom>
            <a:noFill/>
            <a:ln w="12700" cap="flat" cmpd="sng" algn="ctr">
              <a:solidFill>
                <a:schemeClr val="tx1"/>
              </a:solidFill>
              <a:prstDash val="solid"/>
              <a:round/>
              <a:headEnd type="none" w="med" len="med"/>
              <a:tailEnd type="none"/>
            </a:ln>
            <a:effectLst/>
          </p:spPr>
        </p:cxnSp>
        <p:cxnSp>
          <p:nvCxnSpPr>
            <p:cNvPr id="62" name="Straight Connector 61"/>
            <p:cNvCxnSpPr/>
            <p:nvPr/>
          </p:nvCxnSpPr>
          <p:spPr bwMode="auto">
            <a:xfrm>
              <a:off x="1860257" y="4935563"/>
              <a:ext cx="790887" cy="0"/>
            </a:xfrm>
            <a:prstGeom prst="line">
              <a:avLst/>
            </a:prstGeom>
            <a:noFill/>
            <a:ln w="12700" cap="flat" cmpd="sng" algn="ctr">
              <a:solidFill>
                <a:schemeClr val="tx1"/>
              </a:solidFill>
              <a:prstDash val="solid"/>
              <a:round/>
              <a:headEnd type="none" w="med" len="med"/>
              <a:tailEnd type="none"/>
            </a:ln>
            <a:effectLst/>
          </p:spPr>
        </p:cxnSp>
        <p:cxnSp>
          <p:nvCxnSpPr>
            <p:cNvPr id="63" name="Straight Connector 62"/>
            <p:cNvCxnSpPr/>
            <p:nvPr/>
          </p:nvCxnSpPr>
          <p:spPr bwMode="auto">
            <a:xfrm>
              <a:off x="1861492" y="5238928"/>
              <a:ext cx="790887" cy="0"/>
            </a:xfrm>
            <a:prstGeom prst="line">
              <a:avLst/>
            </a:prstGeom>
            <a:noFill/>
            <a:ln w="12700" cap="flat" cmpd="sng" algn="ctr">
              <a:solidFill>
                <a:schemeClr val="tx1"/>
              </a:solidFill>
              <a:prstDash val="solid"/>
              <a:round/>
              <a:headEnd type="none" w="med" len="med"/>
              <a:tailEnd type="none"/>
            </a:ln>
            <a:effectLst/>
          </p:spPr>
        </p:cxnSp>
        <p:cxnSp>
          <p:nvCxnSpPr>
            <p:cNvPr id="64" name="Straight Arrow Connector 63"/>
            <p:cNvCxnSpPr/>
            <p:nvPr/>
          </p:nvCxnSpPr>
          <p:spPr bwMode="auto">
            <a:xfrm>
              <a:off x="2490906" y="4945588"/>
              <a:ext cx="5129" cy="293340"/>
            </a:xfrm>
            <a:prstGeom prst="straightConnector1">
              <a:avLst/>
            </a:prstGeom>
            <a:noFill/>
            <a:ln w="12700" cap="flat" cmpd="sng" algn="ctr">
              <a:solidFill>
                <a:schemeClr val="tx1"/>
              </a:solidFill>
              <a:prstDash val="solid"/>
              <a:round/>
              <a:headEnd type="triangle"/>
              <a:tailEnd type="triangle"/>
            </a:ln>
            <a:effectLst/>
          </p:spPr>
        </p:cxnSp>
        <p:cxnSp>
          <p:nvCxnSpPr>
            <p:cNvPr id="65" name="Straight Arrow Connector 64"/>
            <p:cNvCxnSpPr/>
            <p:nvPr/>
          </p:nvCxnSpPr>
          <p:spPr bwMode="auto">
            <a:xfrm>
              <a:off x="2489969" y="5795428"/>
              <a:ext cx="0" cy="299362"/>
            </a:xfrm>
            <a:prstGeom prst="straightConnector1">
              <a:avLst/>
            </a:prstGeom>
            <a:noFill/>
            <a:ln w="12700" cap="flat" cmpd="sng" algn="ctr">
              <a:solidFill>
                <a:schemeClr val="tx1"/>
              </a:solidFill>
              <a:prstDash val="solid"/>
              <a:round/>
              <a:headEnd type="triangle"/>
              <a:tailEnd type="triangle"/>
            </a:ln>
            <a:effectLst/>
          </p:spPr>
        </p:cxnSp>
        <p:cxnSp>
          <p:nvCxnSpPr>
            <p:cNvPr id="66" name="Straight Connector 65"/>
            <p:cNvCxnSpPr/>
            <p:nvPr/>
          </p:nvCxnSpPr>
          <p:spPr bwMode="auto">
            <a:xfrm>
              <a:off x="5695699" y="5813180"/>
              <a:ext cx="790887" cy="0"/>
            </a:xfrm>
            <a:prstGeom prst="line">
              <a:avLst/>
            </a:prstGeom>
            <a:noFill/>
            <a:ln w="12700" cap="flat" cmpd="sng" algn="ctr">
              <a:solidFill>
                <a:schemeClr val="tx1"/>
              </a:solidFill>
              <a:prstDash val="solid"/>
              <a:round/>
              <a:headEnd type="none" w="med" len="med"/>
              <a:tailEnd type="none"/>
            </a:ln>
            <a:effectLst/>
          </p:spPr>
        </p:cxnSp>
        <p:cxnSp>
          <p:nvCxnSpPr>
            <p:cNvPr id="67" name="Straight Connector 66"/>
            <p:cNvCxnSpPr/>
            <p:nvPr/>
          </p:nvCxnSpPr>
          <p:spPr bwMode="auto">
            <a:xfrm>
              <a:off x="5695699" y="5945109"/>
              <a:ext cx="790887" cy="0"/>
            </a:xfrm>
            <a:prstGeom prst="line">
              <a:avLst/>
            </a:prstGeom>
            <a:noFill/>
            <a:ln w="12700" cap="flat" cmpd="sng" algn="ctr">
              <a:solidFill>
                <a:schemeClr val="tx1"/>
              </a:solidFill>
              <a:prstDash val="solid"/>
              <a:round/>
              <a:headEnd type="none" w="med" len="med"/>
              <a:tailEnd type="none"/>
            </a:ln>
            <a:effectLst/>
          </p:spPr>
        </p:cxnSp>
        <p:cxnSp>
          <p:nvCxnSpPr>
            <p:cNvPr id="68" name="Straight Arrow Connector 67"/>
            <p:cNvCxnSpPr/>
            <p:nvPr/>
          </p:nvCxnSpPr>
          <p:spPr bwMode="auto">
            <a:xfrm flipH="1">
              <a:off x="5799273" y="5795428"/>
              <a:ext cx="2694" cy="149681"/>
            </a:xfrm>
            <a:prstGeom prst="straightConnector1">
              <a:avLst/>
            </a:prstGeom>
            <a:noFill/>
            <a:ln w="12700" cap="flat" cmpd="sng" algn="ctr">
              <a:solidFill>
                <a:schemeClr val="tx1"/>
              </a:solidFill>
              <a:prstDash val="solid"/>
              <a:round/>
              <a:headEnd type="triangle"/>
              <a:tailEnd type="triangle"/>
            </a:ln>
            <a:effectLst/>
          </p:spPr>
        </p:cxnSp>
        <p:sp>
          <p:nvSpPr>
            <p:cNvPr id="69" name="TextBox 68"/>
            <p:cNvSpPr txBox="1"/>
            <p:nvPr/>
          </p:nvSpPr>
          <p:spPr>
            <a:xfrm>
              <a:off x="5996903" y="5768697"/>
              <a:ext cx="1876721" cy="151693"/>
            </a:xfrm>
            <a:prstGeom prst="rect">
              <a:avLst/>
            </a:prstGeom>
            <a:noFill/>
            <a:ln w="12700">
              <a:noFill/>
            </a:ln>
          </p:spPr>
          <p:txBody>
            <a:bodyPr wrap="square" lIns="27000" tIns="27000" rIns="27000" bIns="27000" rtlCol="0">
              <a:noAutofit/>
            </a:bodyPr>
            <a:lstStyle/>
            <a:p>
              <a:r>
                <a:rPr lang="en-GB" sz="800" dirty="0"/>
                <a:t>Region 4 (Sup RX + User RX)</a:t>
              </a:r>
            </a:p>
          </p:txBody>
        </p:sp>
        <p:sp>
          <p:nvSpPr>
            <p:cNvPr id="70" name="TextBox 69"/>
            <p:cNvSpPr txBox="1"/>
            <p:nvPr/>
          </p:nvSpPr>
          <p:spPr>
            <a:xfrm>
              <a:off x="534692" y="5005390"/>
              <a:ext cx="1955579" cy="151693"/>
            </a:xfrm>
            <a:prstGeom prst="rect">
              <a:avLst/>
            </a:prstGeom>
            <a:noFill/>
            <a:ln w="12700">
              <a:noFill/>
            </a:ln>
          </p:spPr>
          <p:txBody>
            <a:bodyPr wrap="square" lIns="27000" tIns="27000" rIns="27000" bIns="27000" rtlCol="0">
              <a:noAutofit/>
            </a:bodyPr>
            <a:lstStyle/>
            <a:p>
              <a:r>
                <a:rPr lang="en-GB" sz="800" dirty="0"/>
                <a:t>Region 6 (Sup RW + User NA)</a:t>
              </a:r>
            </a:p>
          </p:txBody>
        </p:sp>
        <p:sp>
          <p:nvSpPr>
            <p:cNvPr id="71" name="TextBox 70"/>
            <p:cNvSpPr txBox="1"/>
            <p:nvPr/>
          </p:nvSpPr>
          <p:spPr>
            <a:xfrm>
              <a:off x="584195" y="5848478"/>
              <a:ext cx="1856572" cy="151693"/>
            </a:xfrm>
            <a:prstGeom prst="rect">
              <a:avLst/>
            </a:prstGeom>
            <a:noFill/>
            <a:ln w="12700">
              <a:noFill/>
            </a:ln>
          </p:spPr>
          <p:txBody>
            <a:bodyPr wrap="square" lIns="27000" tIns="27000" rIns="27000" bIns="27000" rtlCol="0">
              <a:noAutofit/>
            </a:bodyPr>
            <a:lstStyle/>
            <a:p>
              <a:r>
                <a:rPr lang="en-GB" sz="800" dirty="0"/>
                <a:t>Region 7 (Sup RX + User NA)</a:t>
              </a:r>
            </a:p>
          </p:txBody>
        </p:sp>
        <p:sp>
          <p:nvSpPr>
            <p:cNvPr id="72" name="Rectangle 71"/>
            <p:cNvSpPr/>
            <p:nvPr/>
          </p:nvSpPr>
          <p:spPr bwMode="auto">
            <a:xfrm>
              <a:off x="2750749" y="5144306"/>
              <a:ext cx="2786285" cy="97393"/>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800" dirty="0"/>
                <a:t>Privileged (Safety) RAM</a:t>
              </a:r>
            </a:p>
          </p:txBody>
        </p:sp>
        <p:cxnSp>
          <p:nvCxnSpPr>
            <p:cNvPr id="73" name="Straight Connector 72"/>
            <p:cNvCxnSpPr/>
            <p:nvPr/>
          </p:nvCxnSpPr>
          <p:spPr bwMode="auto">
            <a:xfrm>
              <a:off x="5695700" y="4935563"/>
              <a:ext cx="790887" cy="0"/>
            </a:xfrm>
            <a:prstGeom prst="line">
              <a:avLst/>
            </a:prstGeom>
            <a:noFill/>
            <a:ln w="12700" cap="flat" cmpd="sng" algn="ctr">
              <a:solidFill>
                <a:schemeClr val="tx1"/>
              </a:solidFill>
              <a:prstDash val="solid"/>
              <a:round/>
              <a:headEnd type="none" w="med" len="med"/>
              <a:tailEnd type="none"/>
            </a:ln>
            <a:effectLst/>
          </p:spPr>
        </p:cxnSp>
        <p:cxnSp>
          <p:nvCxnSpPr>
            <p:cNvPr id="74" name="Straight Connector 73"/>
            <p:cNvCxnSpPr/>
            <p:nvPr/>
          </p:nvCxnSpPr>
          <p:spPr bwMode="auto">
            <a:xfrm>
              <a:off x="5695700" y="5143800"/>
              <a:ext cx="790887" cy="0"/>
            </a:xfrm>
            <a:prstGeom prst="line">
              <a:avLst/>
            </a:prstGeom>
            <a:noFill/>
            <a:ln w="12700" cap="flat" cmpd="sng" algn="ctr">
              <a:solidFill>
                <a:schemeClr val="tx1"/>
              </a:solidFill>
              <a:prstDash val="solid"/>
              <a:round/>
              <a:headEnd type="none" w="med" len="med"/>
              <a:tailEnd type="none"/>
            </a:ln>
            <a:effectLst/>
          </p:spPr>
        </p:cxnSp>
        <p:cxnSp>
          <p:nvCxnSpPr>
            <p:cNvPr id="75" name="Straight Arrow Connector 74"/>
            <p:cNvCxnSpPr/>
            <p:nvPr/>
          </p:nvCxnSpPr>
          <p:spPr bwMode="auto">
            <a:xfrm>
              <a:off x="5814048" y="4947609"/>
              <a:ext cx="0" cy="209167"/>
            </a:xfrm>
            <a:prstGeom prst="straightConnector1">
              <a:avLst/>
            </a:prstGeom>
            <a:noFill/>
            <a:ln w="12700" cap="flat" cmpd="sng" algn="ctr">
              <a:solidFill>
                <a:schemeClr val="tx1"/>
              </a:solidFill>
              <a:prstDash val="solid"/>
              <a:round/>
              <a:headEnd type="triangle"/>
              <a:tailEnd type="triangle"/>
            </a:ln>
            <a:effectLst/>
          </p:spPr>
        </p:cxnSp>
        <p:sp>
          <p:nvSpPr>
            <p:cNvPr id="76" name="TextBox 75"/>
            <p:cNvSpPr txBox="1"/>
            <p:nvPr/>
          </p:nvSpPr>
          <p:spPr>
            <a:xfrm>
              <a:off x="2750749" y="4523624"/>
              <a:ext cx="2786285" cy="120137"/>
            </a:xfrm>
            <a:prstGeom prst="rect">
              <a:avLst/>
            </a:prstGeom>
            <a:solidFill>
              <a:schemeClr val="bg1">
                <a:lumMod val="75000"/>
              </a:schemeClr>
            </a:solidFill>
            <a:ln w="12700">
              <a:solidFill>
                <a:schemeClr val="tx1"/>
              </a:solidFill>
            </a:ln>
          </p:spPr>
          <p:txBody>
            <a:bodyPr wrap="square" lIns="27000" tIns="27000" rIns="27000" bIns="27000" rtlCol="0" anchor="ctr">
              <a:noAutofit/>
            </a:bodyPr>
            <a:lstStyle/>
            <a:p>
              <a:pPr algn="ctr"/>
              <a:r>
                <a:rPr lang="en-GB" sz="800" dirty="0"/>
                <a:t>UART</a:t>
              </a:r>
            </a:p>
          </p:txBody>
        </p:sp>
        <p:sp>
          <p:nvSpPr>
            <p:cNvPr id="77" name="Rectangle 76"/>
            <p:cNvSpPr/>
            <p:nvPr/>
          </p:nvSpPr>
          <p:spPr bwMode="auto">
            <a:xfrm>
              <a:off x="2749513" y="5957137"/>
              <a:ext cx="2787522" cy="137653"/>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800" dirty="0"/>
                <a:t>Privileged (Safety) Code</a:t>
              </a:r>
            </a:p>
          </p:txBody>
        </p:sp>
        <p:sp>
          <p:nvSpPr>
            <p:cNvPr id="78" name="TextBox 77"/>
            <p:cNvSpPr txBox="1"/>
            <p:nvPr/>
          </p:nvSpPr>
          <p:spPr>
            <a:xfrm>
              <a:off x="2749513" y="5795429"/>
              <a:ext cx="2787521" cy="164184"/>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800" dirty="0"/>
                <a:t>Unprivileged Code</a:t>
              </a:r>
            </a:p>
          </p:txBody>
        </p:sp>
        <p:sp>
          <p:nvSpPr>
            <p:cNvPr id="79" name="TextBox 78"/>
            <p:cNvSpPr txBox="1"/>
            <p:nvPr/>
          </p:nvSpPr>
          <p:spPr>
            <a:xfrm>
              <a:off x="2750748" y="4929757"/>
              <a:ext cx="2786286" cy="214043"/>
            </a:xfrm>
            <a:prstGeom prst="rect">
              <a:avLst/>
            </a:prstGeom>
            <a:noFill/>
            <a:ln w="12700">
              <a:solidFill>
                <a:schemeClr val="tx1"/>
              </a:solidFill>
            </a:ln>
          </p:spPr>
          <p:txBody>
            <a:bodyPr wrap="square" lIns="27000" tIns="27000" rIns="27000" bIns="27000" rtlCol="0" anchor="ctr">
              <a:noAutofit/>
            </a:bodyPr>
            <a:lstStyle/>
            <a:p>
              <a:pPr algn="ctr"/>
              <a:r>
                <a:rPr lang="en-GB" sz="800" dirty="0"/>
                <a:t>General Access RAM</a:t>
              </a:r>
            </a:p>
          </p:txBody>
        </p:sp>
        <p:cxnSp>
          <p:nvCxnSpPr>
            <p:cNvPr id="80" name="Straight Connector 79"/>
            <p:cNvCxnSpPr/>
            <p:nvPr/>
          </p:nvCxnSpPr>
          <p:spPr bwMode="auto">
            <a:xfrm>
              <a:off x="1851945" y="4404760"/>
              <a:ext cx="790887" cy="0"/>
            </a:xfrm>
            <a:prstGeom prst="line">
              <a:avLst/>
            </a:prstGeom>
            <a:noFill/>
            <a:ln w="12700" cap="flat" cmpd="sng" algn="ctr">
              <a:solidFill>
                <a:schemeClr val="tx1"/>
              </a:solidFill>
              <a:prstDash val="solid"/>
              <a:round/>
              <a:headEnd type="none" w="med" len="med"/>
              <a:tailEnd type="none"/>
            </a:ln>
            <a:effectLst/>
          </p:spPr>
        </p:cxnSp>
        <p:cxnSp>
          <p:nvCxnSpPr>
            <p:cNvPr id="81" name="Straight Connector 80"/>
            <p:cNvCxnSpPr/>
            <p:nvPr/>
          </p:nvCxnSpPr>
          <p:spPr bwMode="auto">
            <a:xfrm>
              <a:off x="1853180" y="4708125"/>
              <a:ext cx="790887" cy="0"/>
            </a:xfrm>
            <a:prstGeom prst="line">
              <a:avLst/>
            </a:prstGeom>
            <a:noFill/>
            <a:ln w="12700" cap="flat" cmpd="sng" algn="ctr">
              <a:solidFill>
                <a:schemeClr val="tx1"/>
              </a:solidFill>
              <a:prstDash val="solid"/>
              <a:round/>
              <a:headEnd type="none" w="med" len="med"/>
              <a:tailEnd type="none"/>
            </a:ln>
            <a:effectLst/>
          </p:spPr>
        </p:cxnSp>
        <p:cxnSp>
          <p:nvCxnSpPr>
            <p:cNvPr id="82" name="Straight Arrow Connector 81"/>
            <p:cNvCxnSpPr/>
            <p:nvPr/>
          </p:nvCxnSpPr>
          <p:spPr bwMode="auto">
            <a:xfrm flipH="1">
              <a:off x="2490589" y="4403066"/>
              <a:ext cx="309" cy="301856"/>
            </a:xfrm>
            <a:prstGeom prst="straightConnector1">
              <a:avLst/>
            </a:prstGeom>
            <a:noFill/>
            <a:ln w="12700" cap="flat" cmpd="sng" algn="ctr">
              <a:solidFill>
                <a:schemeClr val="tx1"/>
              </a:solidFill>
              <a:prstDash val="solid"/>
              <a:round/>
              <a:headEnd type="triangle"/>
              <a:tailEnd type="triangle"/>
            </a:ln>
            <a:effectLst/>
          </p:spPr>
        </p:cxnSp>
        <p:sp>
          <p:nvSpPr>
            <p:cNvPr id="83" name="TextBox 82"/>
            <p:cNvSpPr txBox="1"/>
            <p:nvPr/>
          </p:nvSpPr>
          <p:spPr>
            <a:xfrm>
              <a:off x="535626" y="4474280"/>
              <a:ext cx="1955579" cy="151693"/>
            </a:xfrm>
            <a:prstGeom prst="rect">
              <a:avLst/>
            </a:prstGeom>
            <a:noFill/>
            <a:ln w="12700">
              <a:noFill/>
            </a:ln>
          </p:spPr>
          <p:txBody>
            <a:bodyPr wrap="square" lIns="27000" tIns="27000" rIns="27000" bIns="27000" rtlCol="0">
              <a:noAutofit/>
            </a:bodyPr>
            <a:lstStyle/>
            <a:p>
              <a:r>
                <a:rPr lang="en-GB" sz="800" dirty="0"/>
                <a:t>Region 5 (Sup RW + User NA)</a:t>
              </a:r>
            </a:p>
          </p:txBody>
        </p:sp>
        <p:sp>
          <p:nvSpPr>
            <p:cNvPr id="84" name="TextBox 83"/>
            <p:cNvSpPr txBox="1"/>
            <p:nvPr/>
          </p:nvSpPr>
          <p:spPr>
            <a:xfrm>
              <a:off x="5996903" y="4929543"/>
              <a:ext cx="1981493" cy="151693"/>
            </a:xfrm>
            <a:prstGeom prst="rect">
              <a:avLst/>
            </a:prstGeom>
            <a:noFill/>
            <a:ln w="12700">
              <a:noFill/>
            </a:ln>
          </p:spPr>
          <p:txBody>
            <a:bodyPr wrap="square" lIns="27000" tIns="27000" rIns="27000" bIns="27000" rtlCol="0">
              <a:noAutofit/>
            </a:bodyPr>
            <a:lstStyle/>
            <a:p>
              <a:r>
                <a:rPr lang="en-GB" sz="800" dirty="0"/>
                <a:t>Region 3 (Sup RW + User RW)</a:t>
              </a:r>
            </a:p>
          </p:txBody>
        </p:sp>
        <p:cxnSp>
          <p:nvCxnSpPr>
            <p:cNvPr id="85" name="Straight Connector 84"/>
            <p:cNvCxnSpPr/>
            <p:nvPr/>
          </p:nvCxnSpPr>
          <p:spPr bwMode="auto">
            <a:xfrm>
              <a:off x="5695700" y="4523624"/>
              <a:ext cx="790887" cy="0"/>
            </a:xfrm>
            <a:prstGeom prst="line">
              <a:avLst/>
            </a:prstGeom>
            <a:noFill/>
            <a:ln w="12700" cap="flat" cmpd="sng" algn="ctr">
              <a:solidFill>
                <a:schemeClr val="tx1"/>
              </a:solidFill>
              <a:prstDash val="solid"/>
              <a:round/>
              <a:headEnd type="none" w="med" len="med"/>
              <a:tailEnd type="none"/>
            </a:ln>
            <a:effectLst/>
          </p:spPr>
        </p:cxnSp>
        <p:cxnSp>
          <p:nvCxnSpPr>
            <p:cNvPr id="86" name="Straight Connector 85"/>
            <p:cNvCxnSpPr/>
            <p:nvPr/>
          </p:nvCxnSpPr>
          <p:spPr bwMode="auto">
            <a:xfrm>
              <a:off x="5695700" y="4645133"/>
              <a:ext cx="790887" cy="0"/>
            </a:xfrm>
            <a:prstGeom prst="line">
              <a:avLst/>
            </a:prstGeom>
            <a:noFill/>
            <a:ln w="12700" cap="flat" cmpd="sng" algn="ctr">
              <a:solidFill>
                <a:schemeClr val="tx1"/>
              </a:solidFill>
              <a:prstDash val="solid"/>
              <a:round/>
              <a:headEnd type="none" w="med" len="med"/>
              <a:tailEnd type="none"/>
            </a:ln>
            <a:effectLst/>
          </p:spPr>
        </p:cxnSp>
        <p:cxnSp>
          <p:nvCxnSpPr>
            <p:cNvPr id="87" name="Straight Arrow Connector 86"/>
            <p:cNvCxnSpPr/>
            <p:nvPr/>
          </p:nvCxnSpPr>
          <p:spPr bwMode="auto">
            <a:xfrm>
              <a:off x="5814048" y="4520548"/>
              <a:ext cx="0" cy="123213"/>
            </a:xfrm>
            <a:prstGeom prst="straightConnector1">
              <a:avLst/>
            </a:prstGeom>
            <a:noFill/>
            <a:ln w="12700" cap="flat" cmpd="sng" algn="ctr">
              <a:solidFill>
                <a:schemeClr val="tx1"/>
              </a:solidFill>
              <a:prstDash val="solid"/>
              <a:round/>
              <a:headEnd type="triangle"/>
              <a:tailEnd type="triangle"/>
            </a:ln>
            <a:effectLst/>
          </p:spPr>
        </p:cxnSp>
        <p:cxnSp>
          <p:nvCxnSpPr>
            <p:cNvPr id="88" name="Straight Arrow Connector 87"/>
            <p:cNvCxnSpPr/>
            <p:nvPr/>
          </p:nvCxnSpPr>
          <p:spPr bwMode="auto">
            <a:xfrm flipH="1">
              <a:off x="5808284" y="4946797"/>
              <a:ext cx="5764" cy="200080"/>
            </a:xfrm>
            <a:prstGeom prst="straightConnector1">
              <a:avLst/>
            </a:prstGeom>
            <a:noFill/>
            <a:ln w="12700" cap="flat" cmpd="sng" algn="ctr">
              <a:solidFill>
                <a:schemeClr val="tx1"/>
              </a:solidFill>
              <a:prstDash val="solid"/>
              <a:round/>
              <a:headEnd type="triangle"/>
              <a:tailEnd type="triangle"/>
            </a:ln>
            <a:effectLst/>
          </p:spPr>
        </p:cxnSp>
        <p:sp>
          <p:nvSpPr>
            <p:cNvPr id="89" name="TextBox 88"/>
            <p:cNvSpPr txBox="1"/>
            <p:nvPr/>
          </p:nvSpPr>
          <p:spPr>
            <a:xfrm>
              <a:off x="5996903" y="4465169"/>
              <a:ext cx="1981493" cy="151693"/>
            </a:xfrm>
            <a:prstGeom prst="rect">
              <a:avLst/>
            </a:prstGeom>
            <a:noFill/>
            <a:ln w="12700">
              <a:noFill/>
            </a:ln>
          </p:spPr>
          <p:txBody>
            <a:bodyPr wrap="square" lIns="27000" tIns="27000" rIns="27000" bIns="27000" rtlCol="0">
              <a:noAutofit/>
            </a:bodyPr>
            <a:lstStyle/>
            <a:p>
              <a:r>
                <a:rPr lang="en-GB" sz="800" dirty="0"/>
                <a:t>Region 2 (Sup RW + User RW)</a:t>
              </a:r>
            </a:p>
          </p:txBody>
        </p:sp>
        <p:sp>
          <p:nvSpPr>
            <p:cNvPr id="94" name="TextBox 93"/>
            <p:cNvSpPr txBox="1"/>
            <p:nvPr/>
          </p:nvSpPr>
          <p:spPr>
            <a:xfrm>
              <a:off x="2749513" y="5238928"/>
              <a:ext cx="2796197" cy="45719"/>
            </a:xfrm>
            <a:prstGeom prst="rect">
              <a:avLst/>
            </a:prstGeom>
            <a:solidFill>
              <a:schemeClr val="bg1">
                <a:lumMod val="65000"/>
              </a:schemeClr>
            </a:solidFill>
            <a:ln w="12700">
              <a:solidFill>
                <a:schemeClr val="tx1"/>
              </a:solidFill>
            </a:ln>
          </p:spPr>
          <p:txBody>
            <a:bodyPr wrap="square" lIns="27000" tIns="27000" rIns="27000" bIns="27000" rtlCol="0">
              <a:noAutofit/>
            </a:bodyPr>
            <a:lstStyle/>
            <a:p>
              <a:endParaRPr lang="en-GB" sz="1000" dirty="0"/>
            </a:p>
          </p:txBody>
        </p:sp>
        <p:sp>
          <p:nvSpPr>
            <p:cNvPr id="95" name="TextBox 94"/>
            <p:cNvSpPr txBox="1"/>
            <p:nvPr/>
          </p:nvSpPr>
          <p:spPr>
            <a:xfrm>
              <a:off x="2749513" y="6094791"/>
              <a:ext cx="2787522" cy="72667"/>
            </a:xfrm>
            <a:prstGeom prst="rect">
              <a:avLst/>
            </a:prstGeom>
            <a:solidFill>
              <a:schemeClr val="bg1">
                <a:lumMod val="65000"/>
              </a:schemeClr>
            </a:solidFill>
            <a:ln w="12700">
              <a:solidFill>
                <a:schemeClr val="tx1"/>
              </a:solidFill>
            </a:ln>
          </p:spPr>
          <p:txBody>
            <a:bodyPr wrap="square" lIns="27000" tIns="27000" rIns="27000" bIns="27000" rtlCol="0">
              <a:noAutofit/>
            </a:bodyPr>
            <a:lstStyle/>
            <a:p>
              <a:endParaRPr lang="en-GB" sz="1000" dirty="0"/>
            </a:p>
          </p:txBody>
        </p:sp>
        <p:sp>
          <p:nvSpPr>
            <p:cNvPr id="102" name="TextBox 101"/>
            <p:cNvSpPr txBox="1"/>
            <p:nvPr/>
          </p:nvSpPr>
          <p:spPr>
            <a:xfrm>
              <a:off x="6160576" y="5284647"/>
              <a:ext cx="2456482" cy="379984"/>
            </a:xfrm>
            <a:prstGeom prst="rect">
              <a:avLst/>
            </a:prstGeom>
            <a:noFill/>
            <a:ln w="12700">
              <a:noFill/>
            </a:ln>
          </p:spPr>
          <p:txBody>
            <a:bodyPr wrap="square" lIns="27000" tIns="27000" rIns="27000" bIns="27000" rtlCol="0">
              <a:noAutofit/>
            </a:bodyPr>
            <a:lstStyle/>
            <a:p>
              <a:r>
                <a:rPr lang="en-GB" sz="1000" dirty="0">
                  <a:solidFill>
                    <a:srgbClr val="FF0000"/>
                  </a:solidFill>
                </a:rPr>
                <a:t>RTOS Code and Data</a:t>
              </a:r>
            </a:p>
          </p:txBody>
        </p:sp>
        <p:cxnSp>
          <p:nvCxnSpPr>
            <p:cNvPr id="104" name="Straight Arrow Connector 103"/>
            <p:cNvCxnSpPr/>
            <p:nvPr/>
          </p:nvCxnSpPr>
          <p:spPr bwMode="auto">
            <a:xfrm flipH="1" flipV="1">
              <a:off x="5370164" y="5284647"/>
              <a:ext cx="626739" cy="88980"/>
            </a:xfrm>
            <a:prstGeom prst="straightConnector1">
              <a:avLst/>
            </a:prstGeom>
            <a:noFill/>
            <a:ln w="12700" cap="flat" cmpd="sng" algn="ctr">
              <a:solidFill>
                <a:srgbClr val="FF0000"/>
              </a:solidFill>
              <a:prstDash val="solid"/>
              <a:round/>
              <a:headEnd type="none" w="med" len="med"/>
              <a:tailEnd type="triangle"/>
            </a:ln>
            <a:effectLst/>
          </p:spPr>
        </p:cxnSp>
        <p:cxnSp>
          <p:nvCxnSpPr>
            <p:cNvPr id="107" name="Straight Arrow Connector 106"/>
            <p:cNvCxnSpPr/>
            <p:nvPr/>
          </p:nvCxnSpPr>
          <p:spPr bwMode="auto">
            <a:xfrm flipH="1">
              <a:off x="4912963" y="5437260"/>
              <a:ext cx="1083940" cy="713762"/>
            </a:xfrm>
            <a:prstGeom prst="straightConnector1">
              <a:avLst/>
            </a:prstGeom>
            <a:noFill/>
            <a:ln w="12700" cap="flat" cmpd="sng" algn="ctr">
              <a:solidFill>
                <a:srgbClr val="FF0000"/>
              </a:solidFill>
              <a:prstDash val="solid"/>
              <a:round/>
              <a:headEnd type="none" w="med" len="med"/>
              <a:tailEnd type="triangle"/>
            </a:ln>
            <a:effectLst/>
          </p:spPr>
        </p:cxnSp>
      </p:grpSp>
    </p:spTree>
    <p:custDataLst>
      <p:tags r:id="rId1"/>
    </p:custDataLst>
    <p:extLst>
      <p:ext uri="{BB962C8B-B14F-4D97-AF65-F5344CB8AC3E}">
        <p14:creationId xmlns:p14="http://schemas.microsoft.com/office/powerpoint/2010/main" xmlns="" val="10538509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Using an RTOS </a:t>
            </a:r>
            <a:r>
              <a:rPr lang="en-GB" sz="2000" dirty="0"/>
              <a:t>with Integrated MPU </a:t>
            </a:r>
            <a:r>
              <a:rPr lang="en-GB" sz="2000" dirty="0" smtClean="0"/>
              <a:t>Support (e.g. SAFE</a:t>
            </a:r>
            <a:r>
              <a:rPr lang="en-GB" sz="2000" b="1" dirty="0" smtClean="0"/>
              <a:t>RTOS</a:t>
            </a:r>
            <a:r>
              <a:rPr lang="en-GB" sz="2000" dirty="0" smtClean="0"/>
              <a:t>)</a:t>
            </a:r>
            <a:endParaRPr lang="en-GB" sz="2000" dirty="0"/>
          </a:p>
        </p:txBody>
      </p:sp>
      <p:sp>
        <p:nvSpPr>
          <p:cNvPr id="3" name="Content Placeholder 2"/>
          <p:cNvSpPr>
            <a:spLocks noGrp="1"/>
          </p:cNvSpPr>
          <p:nvPr>
            <p:ph idx="1"/>
          </p:nvPr>
        </p:nvSpPr>
        <p:spPr>
          <a:xfrm>
            <a:off x="457202" y="1378072"/>
            <a:ext cx="8435975" cy="708024"/>
          </a:xfrm>
        </p:spPr>
        <p:txBody>
          <a:bodyPr/>
          <a:lstStyle/>
          <a:p>
            <a:pPr marL="0" indent="0">
              <a:buNone/>
            </a:pPr>
            <a:r>
              <a:rPr lang="en-GB" sz="1600" dirty="0" smtClean="0"/>
              <a:t>Integrated MPU Support allows us to:</a:t>
            </a:r>
          </a:p>
          <a:p>
            <a:r>
              <a:rPr lang="en-GB" sz="1600" dirty="0" smtClean="0"/>
              <a:t>Protect the RTOS </a:t>
            </a:r>
            <a:r>
              <a:rPr lang="en-GB" sz="1600" dirty="0"/>
              <a:t>K</a:t>
            </a:r>
            <a:r>
              <a:rPr lang="en-GB" sz="1600" dirty="0" smtClean="0"/>
              <a:t>ernel </a:t>
            </a:r>
            <a:r>
              <a:rPr lang="en-GB" sz="1600" dirty="0"/>
              <a:t>C</a:t>
            </a:r>
            <a:r>
              <a:rPr lang="en-GB" sz="1600" dirty="0" smtClean="0"/>
              <a:t>ode and Data from unauthorised access using fixed regions that are setup during system initialisation.</a:t>
            </a:r>
          </a:p>
        </p:txBody>
      </p:sp>
      <p:grpSp>
        <p:nvGrpSpPr>
          <p:cNvPr id="4" name="Group 3"/>
          <p:cNvGrpSpPr/>
          <p:nvPr/>
        </p:nvGrpSpPr>
        <p:grpSpPr>
          <a:xfrm>
            <a:off x="1035019" y="2124916"/>
            <a:ext cx="7203048" cy="2478833"/>
            <a:chOff x="1407552" y="2886484"/>
            <a:chExt cx="6405329" cy="2550862"/>
          </a:xfrm>
        </p:grpSpPr>
        <p:grpSp>
          <p:nvGrpSpPr>
            <p:cNvPr id="5" name="Group 4"/>
            <p:cNvGrpSpPr/>
            <p:nvPr/>
          </p:nvGrpSpPr>
          <p:grpSpPr>
            <a:xfrm>
              <a:off x="3286233" y="3095142"/>
              <a:ext cx="2416067" cy="2310109"/>
              <a:chOff x="1301858" y="4595247"/>
              <a:chExt cx="1201118" cy="1658319"/>
            </a:xfrm>
          </p:grpSpPr>
          <p:sp>
            <p:nvSpPr>
              <p:cNvPr id="36" name="Rectangle 35"/>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37" name="TextBox 36"/>
              <p:cNvSpPr txBox="1"/>
              <p:nvPr/>
            </p:nvSpPr>
            <p:spPr>
              <a:xfrm>
                <a:off x="1301858" y="5300420"/>
                <a:ext cx="1201118" cy="240224"/>
              </a:xfrm>
              <a:prstGeom prst="rect">
                <a:avLst/>
              </a:prstGeom>
              <a:solidFill>
                <a:schemeClr val="bg1">
                  <a:lumMod val="95000"/>
                </a:schemeClr>
              </a:solidFill>
              <a:ln w="12700">
                <a:solidFill>
                  <a:srgbClr val="002060"/>
                </a:solidFill>
              </a:ln>
            </p:spPr>
            <p:txBody>
              <a:bodyPr wrap="square" lIns="27000" tIns="27000" rIns="27000" bIns="27000" rtlCol="0">
                <a:noAutofit/>
              </a:bodyPr>
              <a:lstStyle/>
              <a:p>
                <a:pPr algn="ctr"/>
                <a:endParaRPr lang="en-GB" sz="1050" dirty="0"/>
              </a:p>
            </p:txBody>
          </p:sp>
          <p:sp>
            <p:nvSpPr>
              <p:cNvPr id="38" name="TextBox 37"/>
              <p:cNvSpPr txBox="1"/>
              <p:nvPr/>
            </p:nvSpPr>
            <p:spPr>
              <a:xfrm>
                <a:off x="1301858" y="4889715"/>
                <a:ext cx="1201118" cy="216977"/>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Peripherals</a:t>
                </a:r>
              </a:p>
            </p:txBody>
          </p:sp>
          <p:sp>
            <p:nvSpPr>
              <p:cNvPr id="39" name="TextBox 38"/>
              <p:cNvSpPr txBox="1"/>
              <p:nvPr/>
            </p:nvSpPr>
            <p:spPr>
              <a:xfrm>
                <a:off x="1301858" y="5919801"/>
                <a:ext cx="1201118" cy="333765"/>
              </a:xfrm>
              <a:prstGeom prst="rect">
                <a:avLst/>
              </a:prstGeom>
              <a:solidFill>
                <a:schemeClr val="bg1">
                  <a:lumMod val="95000"/>
                </a:schemeClr>
              </a:solidFill>
              <a:ln w="12700">
                <a:solidFill>
                  <a:schemeClr val="tx1"/>
                </a:solidFill>
              </a:ln>
            </p:spPr>
            <p:txBody>
              <a:bodyPr wrap="square" lIns="27000" tIns="27000" rIns="27000" bIns="27000" rtlCol="0">
                <a:noAutofit/>
              </a:bodyPr>
              <a:lstStyle/>
              <a:p>
                <a:pPr algn="ctr"/>
                <a:endParaRPr lang="en-GB" sz="1050" dirty="0"/>
              </a:p>
            </p:txBody>
          </p:sp>
        </p:grpSp>
        <p:cxnSp>
          <p:nvCxnSpPr>
            <p:cNvPr id="6" name="Straight Connector 5"/>
            <p:cNvCxnSpPr/>
            <p:nvPr/>
          </p:nvCxnSpPr>
          <p:spPr bwMode="auto">
            <a:xfrm>
              <a:off x="2506854" y="5310998"/>
              <a:ext cx="685800" cy="0"/>
            </a:xfrm>
            <a:prstGeom prst="line">
              <a:avLst/>
            </a:prstGeom>
            <a:noFill/>
            <a:ln w="12700" cap="flat" cmpd="sng" algn="ctr">
              <a:solidFill>
                <a:schemeClr val="tx1"/>
              </a:solidFill>
              <a:prstDash val="solid"/>
              <a:round/>
              <a:headEnd type="none" w="med" len="med"/>
              <a:tailEnd type="none"/>
            </a:ln>
            <a:effectLst/>
          </p:spPr>
        </p:cxnSp>
        <p:cxnSp>
          <p:nvCxnSpPr>
            <p:cNvPr id="7" name="Straight Connector 6"/>
            <p:cNvCxnSpPr/>
            <p:nvPr/>
          </p:nvCxnSpPr>
          <p:spPr bwMode="auto">
            <a:xfrm>
              <a:off x="2514062" y="5405249"/>
              <a:ext cx="685800" cy="0"/>
            </a:xfrm>
            <a:prstGeom prst="line">
              <a:avLst/>
            </a:prstGeom>
            <a:noFill/>
            <a:ln w="12700" cap="flat" cmpd="sng" algn="ctr">
              <a:solidFill>
                <a:schemeClr val="tx1"/>
              </a:solidFill>
              <a:prstDash val="solid"/>
              <a:round/>
              <a:headEnd type="none" w="med" len="med"/>
              <a:tailEnd type="none"/>
            </a:ln>
            <a:effectLst/>
          </p:spPr>
        </p:cxnSp>
        <p:cxnSp>
          <p:nvCxnSpPr>
            <p:cNvPr id="8" name="Straight Connector 7"/>
            <p:cNvCxnSpPr/>
            <p:nvPr/>
          </p:nvCxnSpPr>
          <p:spPr bwMode="auto">
            <a:xfrm>
              <a:off x="2514062" y="4321016"/>
              <a:ext cx="685800" cy="0"/>
            </a:xfrm>
            <a:prstGeom prst="line">
              <a:avLst/>
            </a:prstGeom>
            <a:noFill/>
            <a:ln w="12700" cap="flat" cmpd="sng" algn="ctr">
              <a:solidFill>
                <a:schemeClr val="tx1"/>
              </a:solidFill>
              <a:prstDash val="solid"/>
              <a:round/>
              <a:headEnd type="none" w="med" len="med"/>
              <a:tailEnd type="none"/>
            </a:ln>
            <a:effectLst/>
          </p:spPr>
        </p:cxnSp>
        <p:cxnSp>
          <p:nvCxnSpPr>
            <p:cNvPr id="9" name="Straight Connector 8"/>
            <p:cNvCxnSpPr/>
            <p:nvPr/>
          </p:nvCxnSpPr>
          <p:spPr bwMode="auto">
            <a:xfrm>
              <a:off x="2514062" y="4409147"/>
              <a:ext cx="685800" cy="0"/>
            </a:xfrm>
            <a:prstGeom prst="line">
              <a:avLst/>
            </a:prstGeom>
            <a:noFill/>
            <a:ln w="12700" cap="flat" cmpd="sng" algn="ctr">
              <a:solidFill>
                <a:schemeClr val="tx1"/>
              </a:solidFill>
              <a:prstDash val="solid"/>
              <a:round/>
              <a:headEnd type="none" w="med" len="med"/>
              <a:tailEnd type="none"/>
            </a:ln>
            <a:effectLst/>
          </p:spPr>
        </p:cxnSp>
        <p:cxnSp>
          <p:nvCxnSpPr>
            <p:cNvPr id="10" name="Straight Arrow Connector 9"/>
            <p:cNvCxnSpPr/>
            <p:nvPr/>
          </p:nvCxnSpPr>
          <p:spPr bwMode="auto">
            <a:xfrm>
              <a:off x="3065363" y="4321018"/>
              <a:ext cx="0" cy="88130"/>
            </a:xfrm>
            <a:prstGeom prst="straightConnector1">
              <a:avLst/>
            </a:prstGeom>
            <a:noFill/>
            <a:ln w="12700" cap="flat" cmpd="sng" algn="ctr">
              <a:solidFill>
                <a:schemeClr val="tx1"/>
              </a:solidFill>
              <a:prstDash val="solid"/>
              <a:round/>
              <a:headEnd type="triangle"/>
              <a:tailEnd type="triangle"/>
            </a:ln>
            <a:effectLst/>
          </p:spPr>
        </p:cxnSp>
        <p:cxnSp>
          <p:nvCxnSpPr>
            <p:cNvPr id="11" name="Straight Arrow Connector 10"/>
            <p:cNvCxnSpPr/>
            <p:nvPr/>
          </p:nvCxnSpPr>
          <p:spPr bwMode="auto">
            <a:xfrm>
              <a:off x="3065364" y="5310999"/>
              <a:ext cx="4091" cy="101032"/>
            </a:xfrm>
            <a:prstGeom prst="straightConnector1">
              <a:avLst/>
            </a:prstGeom>
            <a:noFill/>
            <a:ln w="12700" cap="flat" cmpd="sng" algn="ctr">
              <a:solidFill>
                <a:schemeClr val="tx1"/>
              </a:solidFill>
              <a:prstDash val="solid"/>
              <a:round/>
              <a:headEnd type="triangle"/>
              <a:tailEnd type="triangle"/>
            </a:ln>
            <a:effectLst/>
          </p:spPr>
        </p:cxnSp>
        <p:cxnSp>
          <p:nvCxnSpPr>
            <p:cNvPr id="12" name="Straight Connector 11"/>
            <p:cNvCxnSpPr/>
            <p:nvPr/>
          </p:nvCxnSpPr>
          <p:spPr bwMode="auto">
            <a:xfrm>
              <a:off x="5839882" y="5092700"/>
              <a:ext cx="685800" cy="0"/>
            </a:xfrm>
            <a:prstGeom prst="line">
              <a:avLst/>
            </a:prstGeom>
            <a:noFill/>
            <a:ln w="12700" cap="flat" cmpd="sng" algn="ctr">
              <a:solidFill>
                <a:schemeClr val="tx1"/>
              </a:solidFill>
              <a:prstDash val="solid"/>
              <a:round/>
              <a:headEnd type="none" w="med" len="med"/>
              <a:tailEnd type="none"/>
            </a:ln>
            <a:effectLst/>
          </p:spPr>
        </p:cxnSp>
        <p:cxnSp>
          <p:nvCxnSpPr>
            <p:cNvPr id="13" name="Straight Connector 12"/>
            <p:cNvCxnSpPr/>
            <p:nvPr/>
          </p:nvCxnSpPr>
          <p:spPr bwMode="auto">
            <a:xfrm>
              <a:off x="5839882" y="5403561"/>
              <a:ext cx="685800" cy="0"/>
            </a:xfrm>
            <a:prstGeom prst="line">
              <a:avLst/>
            </a:prstGeom>
            <a:noFill/>
            <a:ln w="12700" cap="flat" cmpd="sng" algn="ctr">
              <a:solidFill>
                <a:schemeClr val="tx1"/>
              </a:solidFill>
              <a:prstDash val="solid"/>
              <a:round/>
              <a:headEnd type="none" w="med" len="med"/>
              <a:tailEnd type="none"/>
            </a:ln>
            <a:effectLst/>
          </p:spPr>
        </p:cxnSp>
        <p:cxnSp>
          <p:nvCxnSpPr>
            <p:cNvPr id="14" name="Straight Arrow Connector 13"/>
            <p:cNvCxnSpPr/>
            <p:nvPr/>
          </p:nvCxnSpPr>
          <p:spPr bwMode="auto">
            <a:xfrm>
              <a:off x="5927356" y="5085112"/>
              <a:ext cx="0" cy="326918"/>
            </a:xfrm>
            <a:prstGeom prst="straightConnector1">
              <a:avLst/>
            </a:prstGeom>
            <a:noFill/>
            <a:ln w="12700" cap="flat" cmpd="sng" algn="ctr">
              <a:solidFill>
                <a:schemeClr val="tx1"/>
              </a:solidFill>
              <a:prstDash val="solid"/>
              <a:round/>
              <a:headEnd type="triangle"/>
              <a:tailEnd type="triangle"/>
            </a:ln>
            <a:effectLst/>
          </p:spPr>
        </p:cxnSp>
        <p:sp>
          <p:nvSpPr>
            <p:cNvPr id="15" name="TextBox 14"/>
            <p:cNvSpPr txBox="1"/>
            <p:nvPr/>
          </p:nvSpPr>
          <p:spPr>
            <a:xfrm>
              <a:off x="6140098" y="5148405"/>
              <a:ext cx="1627358" cy="162733"/>
            </a:xfrm>
            <a:prstGeom prst="rect">
              <a:avLst/>
            </a:prstGeom>
            <a:noFill/>
            <a:ln w="12700">
              <a:noFill/>
            </a:ln>
          </p:spPr>
          <p:txBody>
            <a:bodyPr wrap="square" lIns="27000" tIns="27000" rIns="27000" bIns="27000" rtlCol="0">
              <a:noAutofit/>
            </a:bodyPr>
            <a:lstStyle/>
            <a:p>
              <a:r>
                <a:rPr lang="en-GB" sz="900" dirty="0"/>
                <a:t>Region 7 (Sup RX + User RX)</a:t>
              </a:r>
            </a:p>
          </p:txBody>
        </p:sp>
        <p:sp>
          <p:nvSpPr>
            <p:cNvPr id="16" name="TextBox 15"/>
            <p:cNvSpPr txBox="1"/>
            <p:nvPr/>
          </p:nvSpPr>
          <p:spPr>
            <a:xfrm>
              <a:off x="1407552" y="4269000"/>
              <a:ext cx="1695738" cy="162733"/>
            </a:xfrm>
            <a:prstGeom prst="rect">
              <a:avLst/>
            </a:prstGeom>
            <a:noFill/>
            <a:ln w="12700">
              <a:noFill/>
            </a:ln>
          </p:spPr>
          <p:txBody>
            <a:bodyPr wrap="square" lIns="27000" tIns="27000" rIns="27000" bIns="27000" rtlCol="0">
              <a:noAutofit/>
            </a:bodyPr>
            <a:lstStyle/>
            <a:p>
              <a:r>
                <a:rPr lang="en-GB" sz="900" dirty="0"/>
                <a:t>Region 0 (Sup RW + User NA)</a:t>
              </a:r>
            </a:p>
          </p:txBody>
        </p:sp>
        <p:sp>
          <p:nvSpPr>
            <p:cNvPr id="17" name="TextBox 16"/>
            <p:cNvSpPr txBox="1"/>
            <p:nvPr/>
          </p:nvSpPr>
          <p:spPr>
            <a:xfrm>
              <a:off x="1450480" y="5274613"/>
              <a:ext cx="1609886" cy="162733"/>
            </a:xfrm>
            <a:prstGeom prst="rect">
              <a:avLst/>
            </a:prstGeom>
            <a:noFill/>
            <a:ln w="12700">
              <a:noFill/>
            </a:ln>
          </p:spPr>
          <p:txBody>
            <a:bodyPr wrap="square" lIns="27000" tIns="27000" rIns="27000" bIns="27000" rtlCol="0">
              <a:noAutofit/>
            </a:bodyPr>
            <a:lstStyle/>
            <a:p>
              <a:r>
                <a:rPr lang="en-GB" sz="900" dirty="0"/>
                <a:t>Region 1 (Sup RX + User NA)</a:t>
              </a:r>
            </a:p>
          </p:txBody>
        </p:sp>
        <p:sp>
          <p:nvSpPr>
            <p:cNvPr id="18" name="Rectangle 17"/>
            <p:cNvSpPr/>
            <p:nvPr/>
          </p:nvSpPr>
          <p:spPr bwMode="auto">
            <a:xfrm>
              <a:off x="3286232" y="4307638"/>
              <a:ext cx="2416067" cy="104481"/>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Data</a:t>
              </a:r>
            </a:p>
          </p:txBody>
        </p:sp>
        <p:sp>
          <p:nvSpPr>
            <p:cNvPr id="23" name="Rectangle 22"/>
            <p:cNvSpPr/>
            <p:nvPr/>
          </p:nvSpPr>
          <p:spPr bwMode="auto">
            <a:xfrm>
              <a:off x="3287336" y="5300774"/>
              <a:ext cx="2414963" cy="104477"/>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Code</a:t>
              </a:r>
            </a:p>
          </p:txBody>
        </p:sp>
        <p:sp>
          <p:nvSpPr>
            <p:cNvPr id="24" name="TextBox 23"/>
            <p:cNvSpPr txBox="1"/>
            <p:nvPr/>
          </p:nvSpPr>
          <p:spPr>
            <a:xfrm>
              <a:off x="3285422" y="5092701"/>
              <a:ext cx="2416878" cy="208073"/>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Application Code</a:t>
              </a:r>
            </a:p>
          </p:txBody>
        </p:sp>
        <p:sp>
          <p:nvSpPr>
            <p:cNvPr id="25" name="TextBox 24"/>
            <p:cNvSpPr txBox="1"/>
            <p:nvPr/>
          </p:nvSpPr>
          <p:spPr>
            <a:xfrm>
              <a:off x="3286233" y="4077476"/>
              <a:ext cx="2416067" cy="229620"/>
            </a:xfrm>
            <a:prstGeom prst="rect">
              <a:avLst/>
            </a:prstGeom>
            <a:noFill/>
            <a:ln w="12700">
              <a:solidFill>
                <a:schemeClr val="tx1"/>
              </a:solidFill>
            </a:ln>
          </p:spPr>
          <p:txBody>
            <a:bodyPr wrap="square" lIns="27000" tIns="27000" rIns="27000" bIns="27000" rtlCol="0" anchor="ctr">
              <a:noAutofit/>
            </a:bodyPr>
            <a:lstStyle/>
            <a:p>
              <a:pPr algn="ctr"/>
              <a:r>
                <a:rPr lang="en-GB" sz="900" dirty="0"/>
                <a:t>Application RAM</a:t>
              </a:r>
            </a:p>
          </p:txBody>
        </p:sp>
        <p:cxnSp>
          <p:nvCxnSpPr>
            <p:cNvPr id="26" name="Straight Connector 25"/>
            <p:cNvCxnSpPr/>
            <p:nvPr/>
          </p:nvCxnSpPr>
          <p:spPr bwMode="auto">
            <a:xfrm>
              <a:off x="2506854" y="3514272"/>
              <a:ext cx="685800" cy="0"/>
            </a:xfrm>
            <a:prstGeom prst="line">
              <a:avLst/>
            </a:prstGeom>
            <a:noFill/>
            <a:ln w="12700" cap="flat" cmpd="sng" algn="ctr">
              <a:solidFill>
                <a:schemeClr val="tx1"/>
              </a:solidFill>
              <a:prstDash val="solid"/>
              <a:round/>
              <a:headEnd type="none" w="med" len="med"/>
              <a:tailEnd type="none"/>
            </a:ln>
            <a:effectLst/>
          </p:spPr>
        </p:cxnSp>
        <p:cxnSp>
          <p:nvCxnSpPr>
            <p:cNvPr id="27" name="Straight Connector 26"/>
            <p:cNvCxnSpPr/>
            <p:nvPr/>
          </p:nvCxnSpPr>
          <p:spPr bwMode="auto">
            <a:xfrm>
              <a:off x="2507924" y="3839714"/>
              <a:ext cx="685800" cy="0"/>
            </a:xfrm>
            <a:prstGeom prst="line">
              <a:avLst/>
            </a:prstGeom>
            <a:noFill/>
            <a:ln w="12700" cap="flat" cmpd="sng" algn="ctr">
              <a:solidFill>
                <a:schemeClr val="tx1"/>
              </a:solidFill>
              <a:prstDash val="solid"/>
              <a:round/>
              <a:headEnd type="none" w="med" len="med"/>
              <a:tailEnd type="none"/>
            </a:ln>
            <a:effectLst/>
          </p:spPr>
        </p:cxnSp>
        <p:cxnSp>
          <p:nvCxnSpPr>
            <p:cNvPr id="28" name="Straight Arrow Connector 27"/>
            <p:cNvCxnSpPr/>
            <p:nvPr/>
          </p:nvCxnSpPr>
          <p:spPr bwMode="auto">
            <a:xfrm flipH="1">
              <a:off x="3060641" y="3512456"/>
              <a:ext cx="268" cy="323824"/>
            </a:xfrm>
            <a:prstGeom prst="straightConnector1">
              <a:avLst/>
            </a:prstGeom>
            <a:noFill/>
            <a:ln w="12700" cap="flat" cmpd="sng" algn="ctr">
              <a:solidFill>
                <a:schemeClr val="tx1"/>
              </a:solidFill>
              <a:prstDash val="solid"/>
              <a:round/>
              <a:headEnd type="triangle"/>
              <a:tailEnd type="triangle"/>
            </a:ln>
            <a:effectLst/>
          </p:spPr>
        </p:cxnSp>
        <p:sp>
          <p:nvSpPr>
            <p:cNvPr id="29" name="TextBox 28"/>
            <p:cNvSpPr txBox="1"/>
            <p:nvPr/>
          </p:nvSpPr>
          <p:spPr>
            <a:xfrm>
              <a:off x="1407552" y="3588853"/>
              <a:ext cx="1695738" cy="162733"/>
            </a:xfrm>
            <a:prstGeom prst="rect">
              <a:avLst/>
            </a:prstGeom>
            <a:noFill/>
            <a:ln w="12700">
              <a:noFill/>
            </a:ln>
          </p:spPr>
          <p:txBody>
            <a:bodyPr wrap="square" lIns="27000" tIns="27000" rIns="27000" bIns="27000" rtlCol="0">
              <a:noAutofit/>
            </a:bodyPr>
            <a:lstStyle/>
            <a:p>
              <a:r>
                <a:rPr lang="en-GB" sz="900" dirty="0"/>
                <a:t>Region 6 (Sup RW + User RW)</a:t>
              </a:r>
            </a:p>
          </p:txBody>
        </p:sp>
        <p:sp>
          <p:nvSpPr>
            <p:cNvPr id="42" name="TextBox 41"/>
            <p:cNvSpPr txBox="1"/>
            <p:nvPr/>
          </p:nvSpPr>
          <p:spPr>
            <a:xfrm>
              <a:off x="6443420" y="2886484"/>
              <a:ext cx="1369461" cy="417314"/>
            </a:xfrm>
            <a:prstGeom prst="rect">
              <a:avLst/>
            </a:prstGeom>
            <a:noFill/>
            <a:ln w="12700">
              <a:noFill/>
            </a:ln>
          </p:spPr>
          <p:txBody>
            <a:bodyPr wrap="square" lIns="27000" tIns="27000" rIns="27000" bIns="27000" rtlCol="0">
              <a:noAutofit/>
            </a:bodyPr>
            <a:lstStyle/>
            <a:p>
              <a:r>
                <a:rPr lang="en-GB" sz="900" dirty="0"/>
                <a:t>Note: This example assumes 8 prioritised MPU regions where low number regions are high priority.</a:t>
              </a:r>
            </a:p>
          </p:txBody>
        </p:sp>
      </p:grpSp>
    </p:spTree>
    <p:extLst>
      <p:ext uri="{BB962C8B-B14F-4D97-AF65-F5344CB8AC3E}">
        <p14:creationId xmlns:p14="http://schemas.microsoft.com/office/powerpoint/2010/main" xmlns="" val="36345780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Using an RTOS with Integrated MPU Support</a:t>
            </a:r>
          </a:p>
        </p:txBody>
      </p:sp>
      <p:sp>
        <p:nvSpPr>
          <p:cNvPr id="3" name="Content Placeholder 2"/>
          <p:cNvSpPr>
            <a:spLocks noGrp="1"/>
          </p:cNvSpPr>
          <p:nvPr>
            <p:ph idx="1"/>
          </p:nvPr>
        </p:nvSpPr>
        <p:spPr>
          <a:xfrm>
            <a:off x="457202" y="1378072"/>
            <a:ext cx="8435975" cy="617835"/>
          </a:xfrm>
        </p:spPr>
        <p:txBody>
          <a:bodyPr/>
          <a:lstStyle/>
          <a:p>
            <a:pPr marL="0" indent="0">
              <a:buNone/>
            </a:pPr>
            <a:r>
              <a:rPr lang="en-GB" sz="1600" dirty="0"/>
              <a:t>Integrated MPU Support allows us to:</a:t>
            </a:r>
          </a:p>
          <a:p>
            <a:r>
              <a:rPr lang="en-GB" sz="1600" dirty="0" smtClean="0"/>
              <a:t>Provide a degree of task isolation by protecting user task stacks. Some MPU regions are reprogrammed on each context switch.</a:t>
            </a:r>
          </a:p>
        </p:txBody>
      </p:sp>
      <p:grpSp>
        <p:nvGrpSpPr>
          <p:cNvPr id="16" name="Group 15"/>
          <p:cNvGrpSpPr/>
          <p:nvPr/>
        </p:nvGrpSpPr>
        <p:grpSpPr>
          <a:xfrm>
            <a:off x="914400" y="2101850"/>
            <a:ext cx="7704667" cy="2457450"/>
            <a:chOff x="1347704" y="3014257"/>
            <a:chExt cx="6550555" cy="2583829"/>
          </a:xfrm>
        </p:grpSpPr>
        <p:cxnSp>
          <p:nvCxnSpPr>
            <p:cNvPr id="9" name="Straight Connector 8"/>
            <p:cNvCxnSpPr/>
            <p:nvPr/>
          </p:nvCxnSpPr>
          <p:spPr bwMode="auto">
            <a:xfrm>
              <a:off x="1790174" y="5231816"/>
              <a:ext cx="247355" cy="0"/>
            </a:xfrm>
            <a:prstGeom prst="line">
              <a:avLst/>
            </a:prstGeom>
            <a:noFill/>
            <a:ln w="12700" cap="flat" cmpd="sng" algn="ctr">
              <a:solidFill>
                <a:schemeClr val="tx1"/>
              </a:solidFill>
              <a:prstDash val="solid"/>
              <a:round/>
              <a:headEnd type="none" w="med" len="med"/>
              <a:tailEnd type="none"/>
            </a:ln>
            <a:effectLst/>
          </p:spPr>
        </p:cxnSp>
        <p:cxnSp>
          <p:nvCxnSpPr>
            <p:cNvPr id="10" name="Straight Connector 9"/>
            <p:cNvCxnSpPr/>
            <p:nvPr/>
          </p:nvCxnSpPr>
          <p:spPr bwMode="auto">
            <a:xfrm>
              <a:off x="1790174" y="5341690"/>
              <a:ext cx="247355" cy="0"/>
            </a:xfrm>
            <a:prstGeom prst="line">
              <a:avLst/>
            </a:prstGeom>
            <a:noFill/>
            <a:ln w="12700" cap="flat" cmpd="sng" algn="ctr">
              <a:solidFill>
                <a:schemeClr val="tx1"/>
              </a:solidFill>
              <a:prstDash val="solid"/>
              <a:round/>
              <a:headEnd type="none" w="med" len="med"/>
              <a:tailEnd type="none"/>
            </a:ln>
            <a:effectLst/>
          </p:spPr>
        </p:cxnSp>
        <p:cxnSp>
          <p:nvCxnSpPr>
            <p:cNvPr id="11" name="Straight Connector 10"/>
            <p:cNvCxnSpPr/>
            <p:nvPr/>
          </p:nvCxnSpPr>
          <p:spPr bwMode="auto">
            <a:xfrm>
              <a:off x="1792235" y="4255331"/>
              <a:ext cx="247355" cy="0"/>
            </a:xfrm>
            <a:prstGeom prst="line">
              <a:avLst/>
            </a:prstGeom>
            <a:noFill/>
            <a:ln w="12700" cap="flat" cmpd="sng" algn="ctr">
              <a:solidFill>
                <a:schemeClr val="tx1"/>
              </a:solidFill>
              <a:prstDash val="solid"/>
              <a:round/>
              <a:headEnd type="none" w="med" len="med"/>
              <a:tailEnd type="none"/>
            </a:ln>
            <a:effectLst/>
          </p:spPr>
        </p:cxnSp>
        <p:cxnSp>
          <p:nvCxnSpPr>
            <p:cNvPr id="12" name="Straight Connector 11"/>
            <p:cNvCxnSpPr/>
            <p:nvPr/>
          </p:nvCxnSpPr>
          <p:spPr bwMode="auto">
            <a:xfrm>
              <a:off x="1790174" y="4352125"/>
              <a:ext cx="247355" cy="0"/>
            </a:xfrm>
            <a:prstGeom prst="line">
              <a:avLst/>
            </a:prstGeom>
            <a:noFill/>
            <a:ln w="12700" cap="flat" cmpd="sng" algn="ctr">
              <a:solidFill>
                <a:schemeClr val="tx1"/>
              </a:solidFill>
              <a:prstDash val="solid"/>
              <a:round/>
              <a:headEnd type="none" w="med" len="med"/>
              <a:tailEnd type="none"/>
            </a:ln>
            <a:effectLst/>
          </p:spPr>
        </p:cxnSp>
        <p:cxnSp>
          <p:nvCxnSpPr>
            <p:cNvPr id="13" name="Straight Arrow Connector 12"/>
            <p:cNvCxnSpPr/>
            <p:nvPr/>
          </p:nvCxnSpPr>
          <p:spPr bwMode="auto">
            <a:xfrm>
              <a:off x="1986626" y="4260430"/>
              <a:ext cx="0" cy="88130"/>
            </a:xfrm>
            <a:prstGeom prst="straightConnector1">
              <a:avLst/>
            </a:prstGeom>
            <a:noFill/>
            <a:ln w="12700" cap="flat" cmpd="sng" algn="ctr">
              <a:solidFill>
                <a:schemeClr val="tx1"/>
              </a:solidFill>
              <a:prstDash val="solid"/>
              <a:round/>
              <a:headEnd type="triangle"/>
              <a:tailEnd type="triangle"/>
            </a:ln>
            <a:effectLst/>
          </p:spPr>
        </p:cxnSp>
        <p:cxnSp>
          <p:nvCxnSpPr>
            <p:cNvPr id="14" name="Straight Arrow Connector 13"/>
            <p:cNvCxnSpPr/>
            <p:nvPr/>
          </p:nvCxnSpPr>
          <p:spPr bwMode="auto">
            <a:xfrm>
              <a:off x="1914007" y="5233539"/>
              <a:ext cx="4091" cy="101032"/>
            </a:xfrm>
            <a:prstGeom prst="straightConnector1">
              <a:avLst/>
            </a:prstGeom>
            <a:noFill/>
            <a:ln w="12700" cap="flat" cmpd="sng" algn="ctr">
              <a:solidFill>
                <a:schemeClr val="tx1"/>
              </a:solidFill>
              <a:prstDash val="solid"/>
              <a:round/>
              <a:headEnd type="triangle"/>
              <a:tailEnd type="triangle"/>
            </a:ln>
            <a:effectLst/>
          </p:spPr>
        </p:cxnSp>
        <p:cxnSp>
          <p:nvCxnSpPr>
            <p:cNvPr id="15" name="Straight Connector 14"/>
            <p:cNvCxnSpPr/>
            <p:nvPr/>
          </p:nvCxnSpPr>
          <p:spPr bwMode="auto">
            <a:xfrm>
              <a:off x="1789332" y="5034035"/>
              <a:ext cx="247355" cy="0"/>
            </a:xfrm>
            <a:prstGeom prst="line">
              <a:avLst/>
            </a:prstGeom>
            <a:noFill/>
            <a:ln w="12700" cap="flat" cmpd="sng" algn="ctr">
              <a:solidFill>
                <a:schemeClr val="tx1"/>
              </a:solidFill>
              <a:prstDash val="solid"/>
              <a:round/>
              <a:headEnd type="none" w="med" len="med"/>
              <a:tailEnd type="none"/>
            </a:ln>
            <a:effectLst/>
          </p:spPr>
        </p:cxnSp>
        <p:cxnSp>
          <p:nvCxnSpPr>
            <p:cNvPr id="17" name="Straight Arrow Connector 16"/>
            <p:cNvCxnSpPr/>
            <p:nvPr/>
          </p:nvCxnSpPr>
          <p:spPr bwMode="auto">
            <a:xfrm>
              <a:off x="1986628" y="5034036"/>
              <a:ext cx="1433" cy="304699"/>
            </a:xfrm>
            <a:prstGeom prst="straightConnector1">
              <a:avLst/>
            </a:prstGeom>
            <a:noFill/>
            <a:ln w="12700" cap="flat" cmpd="sng" algn="ctr">
              <a:solidFill>
                <a:schemeClr val="tx1"/>
              </a:solidFill>
              <a:prstDash val="solid"/>
              <a:round/>
              <a:headEnd type="triangle"/>
              <a:tailEnd type="triangle"/>
            </a:ln>
            <a:effectLst/>
          </p:spPr>
        </p:cxnSp>
        <p:sp>
          <p:nvSpPr>
            <p:cNvPr id="18" name="TextBox 17"/>
            <p:cNvSpPr txBox="1"/>
            <p:nvPr/>
          </p:nvSpPr>
          <p:spPr>
            <a:xfrm>
              <a:off x="1347704" y="4732062"/>
              <a:ext cx="586958" cy="162733"/>
            </a:xfrm>
            <a:prstGeom prst="rect">
              <a:avLst/>
            </a:prstGeom>
            <a:noFill/>
            <a:ln w="12700">
              <a:noFill/>
            </a:ln>
          </p:spPr>
          <p:txBody>
            <a:bodyPr wrap="square" lIns="27000" tIns="27000" rIns="27000" bIns="27000" rtlCol="0">
              <a:noAutofit/>
            </a:bodyPr>
            <a:lstStyle/>
            <a:p>
              <a:r>
                <a:rPr lang="en-GB" sz="900" dirty="0"/>
                <a:t>Region 7 (Sup RX + User RX)</a:t>
              </a:r>
            </a:p>
          </p:txBody>
        </p:sp>
        <p:sp>
          <p:nvSpPr>
            <p:cNvPr id="19" name="TextBox 18"/>
            <p:cNvSpPr txBox="1"/>
            <p:nvPr/>
          </p:nvSpPr>
          <p:spPr>
            <a:xfrm>
              <a:off x="1348301" y="4117400"/>
              <a:ext cx="611621" cy="162733"/>
            </a:xfrm>
            <a:prstGeom prst="rect">
              <a:avLst/>
            </a:prstGeom>
            <a:noFill/>
            <a:ln w="12700">
              <a:noFill/>
            </a:ln>
          </p:spPr>
          <p:txBody>
            <a:bodyPr wrap="square" lIns="27000" tIns="27000" rIns="27000" bIns="27000" rtlCol="0">
              <a:noAutofit/>
            </a:bodyPr>
            <a:lstStyle/>
            <a:p>
              <a:r>
                <a:rPr lang="en-GB" sz="900" dirty="0"/>
                <a:t>Region 0 (Sup RW + User NA)</a:t>
              </a:r>
            </a:p>
          </p:txBody>
        </p:sp>
        <p:sp>
          <p:nvSpPr>
            <p:cNvPr id="20" name="TextBox 19"/>
            <p:cNvSpPr txBox="1"/>
            <p:nvPr/>
          </p:nvSpPr>
          <p:spPr>
            <a:xfrm>
              <a:off x="1357898" y="5208086"/>
              <a:ext cx="580656" cy="162733"/>
            </a:xfrm>
            <a:prstGeom prst="rect">
              <a:avLst/>
            </a:prstGeom>
            <a:noFill/>
            <a:ln w="12700">
              <a:noFill/>
            </a:ln>
          </p:spPr>
          <p:txBody>
            <a:bodyPr wrap="square" lIns="27000" tIns="27000" rIns="27000" bIns="27000" rtlCol="0">
              <a:noAutofit/>
            </a:bodyPr>
            <a:lstStyle/>
            <a:p>
              <a:r>
                <a:rPr lang="en-GB" sz="900" dirty="0"/>
                <a:t>Region 1 (Sup RX + User NA)</a:t>
              </a:r>
            </a:p>
          </p:txBody>
        </p:sp>
        <p:grpSp>
          <p:nvGrpSpPr>
            <p:cNvPr id="41" name="Group 40"/>
            <p:cNvGrpSpPr/>
            <p:nvPr/>
          </p:nvGrpSpPr>
          <p:grpSpPr>
            <a:xfrm>
              <a:off x="2097521" y="3031581"/>
              <a:ext cx="872948" cy="2310110"/>
              <a:chOff x="2856562" y="2983854"/>
              <a:chExt cx="1163930" cy="3080146"/>
            </a:xfrm>
          </p:grpSpPr>
          <p:grpSp>
            <p:nvGrpSpPr>
              <p:cNvPr id="4" name="Group 3"/>
              <p:cNvGrpSpPr/>
              <p:nvPr/>
            </p:nvGrpSpPr>
            <p:grpSpPr>
              <a:xfrm>
                <a:off x="2857643" y="2983854"/>
                <a:ext cx="1161908" cy="3080145"/>
                <a:chOff x="1301858" y="4595247"/>
                <a:chExt cx="1201118" cy="1658319"/>
              </a:xfrm>
            </p:grpSpPr>
            <p:sp>
              <p:nvSpPr>
                <p:cNvPr id="5" name="Rectangle 4"/>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6" name="TextBox 5"/>
                <p:cNvSpPr txBox="1"/>
                <p:nvPr/>
              </p:nvSpPr>
              <p:spPr>
                <a:xfrm>
                  <a:off x="1301858" y="5300420"/>
                  <a:ext cx="1201118" cy="240224"/>
                </a:xfrm>
                <a:prstGeom prst="rect">
                  <a:avLst/>
                </a:prstGeom>
                <a:solidFill>
                  <a:schemeClr val="bg1">
                    <a:lumMod val="95000"/>
                  </a:schemeClr>
                </a:solidFill>
                <a:ln w="12700">
                  <a:solidFill>
                    <a:srgbClr val="002060"/>
                  </a:solidFill>
                </a:ln>
              </p:spPr>
              <p:txBody>
                <a:bodyPr wrap="square" lIns="27000" tIns="27000" rIns="27000" bIns="27000" rtlCol="0">
                  <a:noAutofit/>
                </a:bodyPr>
                <a:lstStyle/>
                <a:p>
                  <a:pPr algn="ctr"/>
                  <a:endParaRPr lang="en-GB" sz="1050" dirty="0"/>
                </a:p>
              </p:txBody>
            </p:sp>
            <p:sp>
              <p:nvSpPr>
                <p:cNvPr id="7" name="TextBox 6"/>
                <p:cNvSpPr txBox="1"/>
                <p:nvPr/>
              </p:nvSpPr>
              <p:spPr>
                <a:xfrm>
                  <a:off x="1301858" y="4889715"/>
                  <a:ext cx="1201118" cy="216977"/>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Peripherals</a:t>
                  </a:r>
                </a:p>
              </p:txBody>
            </p:sp>
            <p:sp>
              <p:nvSpPr>
                <p:cNvPr id="8" name="TextBox 7"/>
                <p:cNvSpPr txBox="1"/>
                <p:nvPr/>
              </p:nvSpPr>
              <p:spPr>
                <a:xfrm>
                  <a:off x="1301858" y="5919801"/>
                  <a:ext cx="1201118" cy="333765"/>
                </a:xfrm>
                <a:prstGeom prst="rect">
                  <a:avLst/>
                </a:prstGeom>
                <a:solidFill>
                  <a:schemeClr val="bg1">
                    <a:lumMod val="95000"/>
                  </a:schemeClr>
                </a:solidFill>
                <a:ln w="12700">
                  <a:solidFill>
                    <a:schemeClr val="tx1"/>
                  </a:solidFill>
                </a:ln>
              </p:spPr>
              <p:txBody>
                <a:bodyPr wrap="square" lIns="27000" tIns="27000" rIns="27000" bIns="27000" rtlCol="0">
                  <a:noAutofit/>
                </a:bodyPr>
                <a:lstStyle/>
                <a:p>
                  <a:pPr algn="ctr"/>
                  <a:endParaRPr lang="en-GB" sz="1050" dirty="0"/>
                </a:p>
              </p:txBody>
            </p:sp>
          </p:grpSp>
          <p:sp>
            <p:nvSpPr>
              <p:cNvPr id="21" name="Rectangle 20"/>
              <p:cNvSpPr/>
              <p:nvPr/>
            </p:nvSpPr>
            <p:spPr bwMode="auto">
              <a:xfrm>
                <a:off x="2857643" y="4600517"/>
                <a:ext cx="1161908" cy="139308"/>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Data</a:t>
                </a:r>
              </a:p>
            </p:txBody>
          </p:sp>
          <p:sp>
            <p:nvSpPr>
              <p:cNvPr id="22" name="Rectangle 21"/>
              <p:cNvSpPr/>
              <p:nvPr/>
            </p:nvSpPr>
            <p:spPr bwMode="auto">
              <a:xfrm>
                <a:off x="2859115" y="5924697"/>
                <a:ext cx="1161377" cy="139303"/>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Code</a:t>
                </a:r>
              </a:p>
            </p:txBody>
          </p:sp>
          <p:sp>
            <p:nvSpPr>
              <p:cNvPr id="23" name="TextBox 22"/>
              <p:cNvSpPr txBox="1"/>
              <p:nvPr/>
            </p:nvSpPr>
            <p:spPr>
              <a:xfrm>
                <a:off x="2856562" y="5647266"/>
                <a:ext cx="1162298" cy="277431"/>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Application Code</a:t>
                </a:r>
              </a:p>
            </p:txBody>
          </p:sp>
          <p:sp>
            <p:nvSpPr>
              <p:cNvPr id="24" name="TextBox 23"/>
              <p:cNvSpPr txBox="1"/>
              <p:nvPr/>
            </p:nvSpPr>
            <p:spPr>
              <a:xfrm>
                <a:off x="2857643" y="4293634"/>
                <a:ext cx="1161908" cy="306160"/>
              </a:xfrm>
              <a:prstGeom prst="rect">
                <a:avLst/>
              </a:prstGeom>
              <a:noFill/>
              <a:ln w="12700">
                <a:solidFill>
                  <a:schemeClr val="tx1"/>
                </a:solidFill>
              </a:ln>
            </p:spPr>
            <p:txBody>
              <a:bodyPr wrap="square" lIns="27000" tIns="27000" rIns="27000" bIns="27000" rtlCol="0" anchor="ctr">
                <a:noAutofit/>
              </a:bodyPr>
              <a:lstStyle/>
              <a:p>
                <a:pPr algn="ctr"/>
                <a:endParaRPr lang="en-GB" sz="900" dirty="0"/>
              </a:p>
            </p:txBody>
          </p:sp>
        </p:grpSp>
        <p:cxnSp>
          <p:nvCxnSpPr>
            <p:cNvPr id="25" name="Straight Connector 24"/>
            <p:cNvCxnSpPr/>
            <p:nvPr/>
          </p:nvCxnSpPr>
          <p:spPr bwMode="auto">
            <a:xfrm>
              <a:off x="1792237" y="3443684"/>
              <a:ext cx="247355" cy="0"/>
            </a:xfrm>
            <a:prstGeom prst="line">
              <a:avLst/>
            </a:prstGeom>
            <a:noFill/>
            <a:ln w="12700" cap="flat" cmpd="sng" algn="ctr">
              <a:solidFill>
                <a:schemeClr val="tx1"/>
              </a:solidFill>
              <a:prstDash val="solid"/>
              <a:round/>
              <a:headEnd type="none" w="med" len="med"/>
              <a:tailEnd type="none"/>
            </a:ln>
            <a:effectLst/>
          </p:spPr>
        </p:cxnSp>
        <p:cxnSp>
          <p:nvCxnSpPr>
            <p:cNvPr id="26" name="Straight Connector 25"/>
            <p:cNvCxnSpPr/>
            <p:nvPr/>
          </p:nvCxnSpPr>
          <p:spPr bwMode="auto">
            <a:xfrm>
              <a:off x="1792236" y="3747566"/>
              <a:ext cx="247355" cy="0"/>
            </a:xfrm>
            <a:prstGeom prst="line">
              <a:avLst/>
            </a:prstGeom>
            <a:noFill/>
            <a:ln w="12700" cap="flat" cmpd="sng" algn="ctr">
              <a:solidFill>
                <a:schemeClr val="tx1"/>
              </a:solidFill>
              <a:prstDash val="solid"/>
              <a:round/>
              <a:headEnd type="none" w="med" len="med"/>
              <a:tailEnd type="none"/>
            </a:ln>
            <a:effectLst/>
          </p:spPr>
        </p:cxnSp>
        <p:cxnSp>
          <p:nvCxnSpPr>
            <p:cNvPr id="27" name="Straight Arrow Connector 26"/>
            <p:cNvCxnSpPr/>
            <p:nvPr/>
          </p:nvCxnSpPr>
          <p:spPr bwMode="auto">
            <a:xfrm>
              <a:off x="1986626" y="3441788"/>
              <a:ext cx="7110" cy="302100"/>
            </a:xfrm>
            <a:prstGeom prst="straightConnector1">
              <a:avLst/>
            </a:prstGeom>
            <a:noFill/>
            <a:ln w="12700" cap="flat" cmpd="sng" algn="ctr">
              <a:solidFill>
                <a:schemeClr val="tx1"/>
              </a:solidFill>
              <a:prstDash val="solid"/>
              <a:round/>
              <a:headEnd type="triangle"/>
              <a:tailEnd type="triangle"/>
            </a:ln>
            <a:effectLst/>
          </p:spPr>
        </p:cxnSp>
        <p:sp>
          <p:nvSpPr>
            <p:cNvPr id="28" name="TextBox 27"/>
            <p:cNvSpPr txBox="1"/>
            <p:nvPr/>
          </p:nvSpPr>
          <p:spPr>
            <a:xfrm>
              <a:off x="1349324" y="3392989"/>
              <a:ext cx="611621" cy="162733"/>
            </a:xfrm>
            <a:prstGeom prst="rect">
              <a:avLst/>
            </a:prstGeom>
            <a:noFill/>
            <a:ln w="12700">
              <a:noFill/>
            </a:ln>
          </p:spPr>
          <p:txBody>
            <a:bodyPr wrap="square" lIns="27000" tIns="27000" rIns="27000" bIns="27000" rtlCol="0">
              <a:noAutofit/>
            </a:bodyPr>
            <a:lstStyle/>
            <a:p>
              <a:r>
                <a:rPr lang="en-GB" sz="900" dirty="0"/>
                <a:t>Region 6 (Sup RW + User RW)</a:t>
              </a:r>
            </a:p>
          </p:txBody>
        </p:sp>
        <p:grpSp>
          <p:nvGrpSpPr>
            <p:cNvPr id="42" name="Group 41"/>
            <p:cNvGrpSpPr/>
            <p:nvPr/>
          </p:nvGrpSpPr>
          <p:grpSpPr>
            <a:xfrm>
              <a:off x="4144576" y="3014257"/>
              <a:ext cx="872948" cy="2310110"/>
              <a:chOff x="2856562" y="2983854"/>
              <a:chExt cx="1163930" cy="3080146"/>
            </a:xfrm>
          </p:grpSpPr>
          <p:grpSp>
            <p:nvGrpSpPr>
              <p:cNvPr id="43" name="Group 42"/>
              <p:cNvGrpSpPr/>
              <p:nvPr/>
            </p:nvGrpSpPr>
            <p:grpSpPr>
              <a:xfrm>
                <a:off x="2857643" y="2983854"/>
                <a:ext cx="1161908" cy="3080145"/>
                <a:chOff x="1301858" y="4595247"/>
                <a:chExt cx="1201118" cy="1658319"/>
              </a:xfrm>
            </p:grpSpPr>
            <p:sp>
              <p:nvSpPr>
                <p:cNvPr id="48" name="Rectangle 47"/>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49" name="TextBox 48"/>
                <p:cNvSpPr txBox="1"/>
                <p:nvPr/>
              </p:nvSpPr>
              <p:spPr>
                <a:xfrm>
                  <a:off x="1301858" y="5300420"/>
                  <a:ext cx="1201118" cy="240224"/>
                </a:xfrm>
                <a:prstGeom prst="rect">
                  <a:avLst/>
                </a:prstGeom>
                <a:solidFill>
                  <a:schemeClr val="bg1">
                    <a:lumMod val="95000"/>
                  </a:schemeClr>
                </a:solidFill>
                <a:ln w="12700">
                  <a:solidFill>
                    <a:srgbClr val="002060"/>
                  </a:solidFill>
                </a:ln>
              </p:spPr>
              <p:txBody>
                <a:bodyPr wrap="square" lIns="27000" tIns="27000" rIns="27000" bIns="27000" rtlCol="0">
                  <a:noAutofit/>
                </a:bodyPr>
                <a:lstStyle/>
                <a:p>
                  <a:pPr algn="ctr"/>
                  <a:endParaRPr lang="en-GB" sz="1050" dirty="0"/>
                </a:p>
              </p:txBody>
            </p:sp>
            <p:sp>
              <p:nvSpPr>
                <p:cNvPr id="50" name="TextBox 49"/>
                <p:cNvSpPr txBox="1"/>
                <p:nvPr/>
              </p:nvSpPr>
              <p:spPr>
                <a:xfrm>
                  <a:off x="1301858" y="4889715"/>
                  <a:ext cx="1201118" cy="216977"/>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Peripherals</a:t>
                  </a:r>
                </a:p>
              </p:txBody>
            </p:sp>
            <p:sp>
              <p:nvSpPr>
                <p:cNvPr id="51" name="TextBox 50"/>
                <p:cNvSpPr txBox="1"/>
                <p:nvPr/>
              </p:nvSpPr>
              <p:spPr>
                <a:xfrm>
                  <a:off x="1301858" y="5919801"/>
                  <a:ext cx="1201118" cy="333765"/>
                </a:xfrm>
                <a:prstGeom prst="rect">
                  <a:avLst/>
                </a:prstGeom>
                <a:solidFill>
                  <a:schemeClr val="bg1">
                    <a:lumMod val="95000"/>
                  </a:schemeClr>
                </a:solidFill>
                <a:ln w="12700">
                  <a:solidFill>
                    <a:schemeClr val="tx1"/>
                  </a:solidFill>
                </a:ln>
              </p:spPr>
              <p:txBody>
                <a:bodyPr wrap="square" lIns="27000" tIns="27000" rIns="27000" bIns="27000" rtlCol="0">
                  <a:noAutofit/>
                </a:bodyPr>
                <a:lstStyle/>
                <a:p>
                  <a:pPr algn="ctr"/>
                  <a:endParaRPr lang="en-GB" sz="1050" dirty="0"/>
                </a:p>
              </p:txBody>
            </p:sp>
          </p:grpSp>
          <p:sp>
            <p:nvSpPr>
              <p:cNvPr id="44" name="Rectangle 43"/>
              <p:cNvSpPr/>
              <p:nvPr/>
            </p:nvSpPr>
            <p:spPr bwMode="auto">
              <a:xfrm>
                <a:off x="2857643" y="4600517"/>
                <a:ext cx="1161908" cy="139308"/>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Data</a:t>
                </a:r>
              </a:p>
            </p:txBody>
          </p:sp>
          <p:sp>
            <p:nvSpPr>
              <p:cNvPr id="45" name="Rectangle 44"/>
              <p:cNvSpPr/>
              <p:nvPr/>
            </p:nvSpPr>
            <p:spPr bwMode="auto">
              <a:xfrm>
                <a:off x="2859115" y="5924697"/>
                <a:ext cx="1161377" cy="139303"/>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Code</a:t>
                </a:r>
              </a:p>
            </p:txBody>
          </p:sp>
          <p:sp>
            <p:nvSpPr>
              <p:cNvPr id="46" name="TextBox 45"/>
              <p:cNvSpPr txBox="1"/>
              <p:nvPr/>
            </p:nvSpPr>
            <p:spPr>
              <a:xfrm>
                <a:off x="2856562" y="5647266"/>
                <a:ext cx="1162298" cy="277431"/>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Application Code</a:t>
                </a:r>
              </a:p>
            </p:txBody>
          </p:sp>
          <p:sp>
            <p:nvSpPr>
              <p:cNvPr id="47" name="TextBox 46"/>
              <p:cNvSpPr txBox="1"/>
              <p:nvPr/>
            </p:nvSpPr>
            <p:spPr>
              <a:xfrm>
                <a:off x="2857643" y="4293634"/>
                <a:ext cx="1161908" cy="306160"/>
              </a:xfrm>
              <a:prstGeom prst="rect">
                <a:avLst/>
              </a:prstGeom>
              <a:noFill/>
              <a:ln w="12700">
                <a:solidFill>
                  <a:schemeClr val="tx1"/>
                </a:solidFill>
              </a:ln>
            </p:spPr>
            <p:txBody>
              <a:bodyPr wrap="square" lIns="27000" tIns="27000" rIns="27000" bIns="27000" rtlCol="0" anchor="t">
                <a:noAutofit/>
              </a:bodyPr>
              <a:lstStyle/>
              <a:p>
                <a:pPr algn="ctr"/>
                <a:endParaRPr lang="en-GB" sz="900" dirty="0"/>
              </a:p>
            </p:txBody>
          </p:sp>
        </p:grpSp>
        <p:grpSp>
          <p:nvGrpSpPr>
            <p:cNvPr id="52" name="Group 51"/>
            <p:cNvGrpSpPr/>
            <p:nvPr/>
          </p:nvGrpSpPr>
          <p:grpSpPr>
            <a:xfrm>
              <a:off x="6148811" y="3026183"/>
              <a:ext cx="872948" cy="2310110"/>
              <a:chOff x="2856562" y="2983854"/>
              <a:chExt cx="1163930" cy="3080146"/>
            </a:xfrm>
          </p:grpSpPr>
          <p:grpSp>
            <p:nvGrpSpPr>
              <p:cNvPr id="53" name="Group 52"/>
              <p:cNvGrpSpPr/>
              <p:nvPr/>
            </p:nvGrpSpPr>
            <p:grpSpPr>
              <a:xfrm>
                <a:off x="2857643" y="2983854"/>
                <a:ext cx="1161908" cy="3080145"/>
                <a:chOff x="1301858" y="4595247"/>
                <a:chExt cx="1201118" cy="1658319"/>
              </a:xfrm>
            </p:grpSpPr>
            <p:sp>
              <p:nvSpPr>
                <p:cNvPr id="58" name="Rectangle 57"/>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59" name="TextBox 58"/>
                <p:cNvSpPr txBox="1"/>
                <p:nvPr/>
              </p:nvSpPr>
              <p:spPr>
                <a:xfrm>
                  <a:off x="1301858" y="5300420"/>
                  <a:ext cx="1201118" cy="240224"/>
                </a:xfrm>
                <a:prstGeom prst="rect">
                  <a:avLst/>
                </a:prstGeom>
                <a:solidFill>
                  <a:schemeClr val="bg1">
                    <a:lumMod val="95000"/>
                  </a:schemeClr>
                </a:solidFill>
                <a:ln w="12700">
                  <a:solidFill>
                    <a:srgbClr val="002060"/>
                  </a:solidFill>
                </a:ln>
              </p:spPr>
              <p:txBody>
                <a:bodyPr wrap="square" lIns="27000" tIns="27000" rIns="27000" bIns="27000" rtlCol="0">
                  <a:noAutofit/>
                </a:bodyPr>
                <a:lstStyle/>
                <a:p>
                  <a:pPr algn="ctr"/>
                  <a:endParaRPr lang="en-GB" sz="1050" dirty="0"/>
                </a:p>
              </p:txBody>
            </p:sp>
            <p:sp>
              <p:nvSpPr>
                <p:cNvPr id="60" name="TextBox 59"/>
                <p:cNvSpPr txBox="1"/>
                <p:nvPr/>
              </p:nvSpPr>
              <p:spPr>
                <a:xfrm>
                  <a:off x="1301858" y="4889715"/>
                  <a:ext cx="1201118" cy="216977"/>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Peripherals</a:t>
                  </a:r>
                </a:p>
              </p:txBody>
            </p:sp>
            <p:sp>
              <p:nvSpPr>
                <p:cNvPr id="61" name="TextBox 60"/>
                <p:cNvSpPr txBox="1"/>
                <p:nvPr/>
              </p:nvSpPr>
              <p:spPr>
                <a:xfrm>
                  <a:off x="1301858" y="5919801"/>
                  <a:ext cx="1201118" cy="333765"/>
                </a:xfrm>
                <a:prstGeom prst="rect">
                  <a:avLst/>
                </a:prstGeom>
                <a:solidFill>
                  <a:schemeClr val="bg1">
                    <a:lumMod val="95000"/>
                  </a:schemeClr>
                </a:solidFill>
                <a:ln w="12700">
                  <a:solidFill>
                    <a:schemeClr val="tx1"/>
                  </a:solidFill>
                </a:ln>
              </p:spPr>
              <p:txBody>
                <a:bodyPr wrap="square" lIns="27000" tIns="27000" rIns="27000" bIns="27000" rtlCol="0">
                  <a:noAutofit/>
                </a:bodyPr>
                <a:lstStyle/>
                <a:p>
                  <a:pPr algn="ctr"/>
                  <a:endParaRPr lang="en-GB" sz="1050" dirty="0"/>
                </a:p>
              </p:txBody>
            </p:sp>
          </p:grpSp>
          <p:sp>
            <p:nvSpPr>
              <p:cNvPr id="54" name="Rectangle 53"/>
              <p:cNvSpPr/>
              <p:nvPr/>
            </p:nvSpPr>
            <p:spPr bwMode="auto">
              <a:xfrm>
                <a:off x="2857643" y="4600517"/>
                <a:ext cx="1161908" cy="139308"/>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Data</a:t>
                </a:r>
              </a:p>
            </p:txBody>
          </p:sp>
          <p:sp>
            <p:nvSpPr>
              <p:cNvPr id="55" name="Rectangle 54"/>
              <p:cNvSpPr/>
              <p:nvPr/>
            </p:nvSpPr>
            <p:spPr bwMode="auto">
              <a:xfrm>
                <a:off x="2859115" y="5924697"/>
                <a:ext cx="1161377" cy="139303"/>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Code</a:t>
                </a:r>
              </a:p>
            </p:txBody>
          </p:sp>
          <p:sp>
            <p:nvSpPr>
              <p:cNvPr id="56" name="TextBox 55"/>
              <p:cNvSpPr txBox="1"/>
              <p:nvPr/>
            </p:nvSpPr>
            <p:spPr>
              <a:xfrm>
                <a:off x="2856562" y="5647266"/>
                <a:ext cx="1162298" cy="277431"/>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Application Code</a:t>
                </a:r>
              </a:p>
            </p:txBody>
          </p:sp>
          <p:sp>
            <p:nvSpPr>
              <p:cNvPr id="57" name="TextBox 56"/>
              <p:cNvSpPr txBox="1"/>
              <p:nvPr/>
            </p:nvSpPr>
            <p:spPr>
              <a:xfrm>
                <a:off x="2857643" y="4293634"/>
                <a:ext cx="1161908" cy="306160"/>
              </a:xfrm>
              <a:prstGeom prst="rect">
                <a:avLst/>
              </a:prstGeom>
              <a:noFill/>
              <a:ln w="12700">
                <a:solidFill>
                  <a:schemeClr val="tx1"/>
                </a:solidFill>
              </a:ln>
            </p:spPr>
            <p:txBody>
              <a:bodyPr wrap="square" lIns="27000" tIns="27000" rIns="27000" bIns="27000" rtlCol="0" anchor="ctr">
                <a:noAutofit/>
              </a:bodyPr>
              <a:lstStyle/>
              <a:p>
                <a:pPr algn="ctr"/>
                <a:endParaRPr lang="en-GB" sz="900" dirty="0"/>
              </a:p>
            </p:txBody>
          </p:sp>
        </p:grpSp>
        <p:cxnSp>
          <p:nvCxnSpPr>
            <p:cNvPr id="62" name="Straight Connector 61"/>
            <p:cNvCxnSpPr/>
            <p:nvPr/>
          </p:nvCxnSpPr>
          <p:spPr bwMode="auto">
            <a:xfrm>
              <a:off x="3016600" y="4034570"/>
              <a:ext cx="247355" cy="0"/>
            </a:xfrm>
            <a:prstGeom prst="line">
              <a:avLst/>
            </a:prstGeom>
            <a:noFill/>
            <a:ln w="12700" cap="flat" cmpd="sng" algn="ctr">
              <a:solidFill>
                <a:schemeClr val="tx1"/>
              </a:solidFill>
              <a:prstDash val="solid"/>
              <a:round/>
              <a:headEnd type="none" w="med" len="med"/>
              <a:tailEnd type="none"/>
            </a:ln>
            <a:effectLst/>
          </p:spPr>
        </p:cxnSp>
        <p:cxnSp>
          <p:nvCxnSpPr>
            <p:cNvPr id="63" name="Straight Connector 62"/>
            <p:cNvCxnSpPr/>
            <p:nvPr/>
          </p:nvCxnSpPr>
          <p:spPr bwMode="auto">
            <a:xfrm>
              <a:off x="3016600" y="4067770"/>
              <a:ext cx="247355" cy="0"/>
            </a:xfrm>
            <a:prstGeom prst="line">
              <a:avLst/>
            </a:prstGeom>
            <a:noFill/>
            <a:ln w="12700" cap="flat" cmpd="sng" algn="ctr">
              <a:solidFill>
                <a:schemeClr val="tx1"/>
              </a:solidFill>
              <a:prstDash val="solid"/>
              <a:round/>
              <a:headEnd type="none" w="med" len="med"/>
              <a:tailEnd type="none"/>
            </a:ln>
            <a:effectLst/>
          </p:spPr>
        </p:cxnSp>
        <p:cxnSp>
          <p:nvCxnSpPr>
            <p:cNvPr id="64" name="Straight Connector 63"/>
            <p:cNvCxnSpPr/>
            <p:nvPr/>
          </p:nvCxnSpPr>
          <p:spPr bwMode="auto">
            <a:xfrm>
              <a:off x="5046880" y="4117853"/>
              <a:ext cx="247355" cy="0"/>
            </a:xfrm>
            <a:prstGeom prst="line">
              <a:avLst/>
            </a:prstGeom>
            <a:noFill/>
            <a:ln w="12700" cap="flat" cmpd="sng" algn="ctr">
              <a:solidFill>
                <a:schemeClr val="tx1"/>
              </a:solidFill>
              <a:prstDash val="solid"/>
              <a:round/>
              <a:headEnd type="none" w="med" len="med"/>
              <a:tailEnd type="none"/>
            </a:ln>
            <a:effectLst/>
          </p:spPr>
        </p:cxnSp>
        <p:cxnSp>
          <p:nvCxnSpPr>
            <p:cNvPr id="65" name="Straight Connector 64"/>
            <p:cNvCxnSpPr/>
            <p:nvPr/>
          </p:nvCxnSpPr>
          <p:spPr bwMode="auto">
            <a:xfrm>
              <a:off x="5046880" y="4144915"/>
              <a:ext cx="247355" cy="0"/>
            </a:xfrm>
            <a:prstGeom prst="line">
              <a:avLst/>
            </a:prstGeom>
            <a:noFill/>
            <a:ln w="12700" cap="flat" cmpd="sng" algn="ctr">
              <a:solidFill>
                <a:schemeClr val="tx1"/>
              </a:solidFill>
              <a:prstDash val="solid"/>
              <a:round/>
              <a:headEnd type="none" w="med" len="med"/>
              <a:tailEnd type="none"/>
            </a:ln>
            <a:effectLst/>
          </p:spPr>
        </p:cxnSp>
        <p:cxnSp>
          <p:nvCxnSpPr>
            <p:cNvPr id="66" name="Straight Connector 65"/>
            <p:cNvCxnSpPr/>
            <p:nvPr/>
          </p:nvCxnSpPr>
          <p:spPr bwMode="auto">
            <a:xfrm>
              <a:off x="7039282" y="4204829"/>
              <a:ext cx="247355" cy="0"/>
            </a:xfrm>
            <a:prstGeom prst="line">
              <a:avLst/>
            </a:prstGeom>
            <a:noFill/>
            <a:ln w="12700" cap="flat" cmpd="sng" algn="ctr">
              <a:solidFill>
                <a:schemeClr val="tx1"/>
              </a:solidFill>
              <a:prstDash val="solid"/>
              <a:round/>
              <a:headEnd type="none" w="med" len="med"/>
              <a:tailEnd type="none"/>
            </a:ln>
            <a:effectLst/>
          </p:spPr>
        </p:cxnSp>
        <p:cxnSp>
          <p:nvCxnSpPr>
            <p:cNvPr id="67" name="Straight Connector 66"/>
            <p:cNvCxnSpPr/>
            <p:nvPr/>
          </p:nvCxnSpPr>
          <p:spPr bwMode="auto">
            <a:xfrm>
              <a:off x="7039282" y="4175027"/>
              <a:ext cx="247355" cy="0"/>
            </a:xfrm>
            <a:prstGeom prst="line">
              <a:avLst/>
            </a:prstGeom>
            <a:noFill/>
            <a:ln w="12700" cap="flat" cmpd="sng" algn="ctr">
              <a:solidFill>
                <a:schemeClr val="tx1"/>
              </a:solidFill>
              <a:prstDash val="solid"/>
              <a:round/>
              <a:headEnd type="none" w="med" len="med"/>
              <a:tailEnd type="none"/>
            </a:ln>
            <a:effectLst/>
          </p:spPr>
        </p:cxnSp>
        <p:sp>
          <p:nvSpPr>
            <p:cNvPr id="68" name="TextBox 67"/>
            <p:cNvSpPr txBox="1"/>
            <p:nvPr/>
          </p:nvSpPr>
          <p:spPr>
            <a:xfrm>
              <a:off x="3287005" y="3811767"/>
              <a:ext cx="611621" cy="162733"/>
            </a:xfrm>
            <a:prstGeom prst="rect">
              <a:avLst/>
            </a:prstGeom>
            <a:noFill/>
            <a:ln w="12700">
              <a:noFill/>
            </a:ln>
          </p:spPr>
          <p:txBody>
            <a:bodyPr wrap="square" lIns="27000" tIns="27000" rIns="27000" bIns="27000" rtlCol="0">
              <a:noAutofit/>
            </a:bodyPr>
            <a:lstStyle/>
            <a:p>
              <a:r>
                <a:rPr lang="en-GB" sz="900" dirty="0"/>
                <a:t>Region 2 (Sup RW + User RW)</a:t>
              </a:r>
            </a:p>
          </p:txBody>
        </p:sp>
        <p:sp>
          <p:nvSpPr>
            <p:cNvPr id="69" name="TextBox 68"/>
            <p:cNvSpPr txBox="1"/>
            <p:nvPr/>
          </p:nvSpPr>
          <p:spPr>
            <a:xfrm>
              <a:off x="5286628" y="3918751"/>
              <a:ext cx="611621" cy="162733"/>
            </a:xfrm>
            <a:prstGeom prst="rect">
              <a:avLst/>
            </a:prstGeom>
            <a:noFill/>
            <a:ln w="12700">
              <a:noFill/>
            </a:ln>
          </p:spPr>
          <p:txBody>
            <a:bodyPr wrap="square" lIns="27000" tIns="27000" rIns="27000" bIns="27000" rtlCol="0">
              <a:noAutofit/>
            </a:bodyPr>
            <a:lstStyle/>
            <a:p>
              <a:r>
                <a:rPr lang="en-GB" sz="900" dirty="0"/>
                <a:t>Region 2 (Sup RW + User RW)</a:t>
              </a:r>
            </a:p>
          </p:txBody>
        </p:sp>
        <p:sp>
          <p:nvSpPr>
            <p:cNvPr id="70" name="TextBox 69"/>
            <p:cNvSpPr txBox="1"/>
            <p:nvPr/>
          </p:nvSpPr>
          <p:spPr>
            <a:xfrm>
              <a:off x="7286638" y="3977922"/>
              <a:ext cx="611621" cy="162733"/>
            </a:xfrm>
            <a:prstGeom prst="rect">
              <a:avLst/>
            </a:prstGeom>
            <a:noFill/>
            <a:ln w="12700">
              <a:noFill/>
            </a:ln>
          </p:spPr>
          <p:txBody>
            <a:bodyPr wrap="square" lIns="27000" tIns="27000" rIns="27000" bIns="27000" rtlCol="0">
              <a:noAutofit/>
            </a:bodyPr>
            <a:lstStyle/>
            <a:p>
              <a:r>
                <a:rPr lang="en-GB" sz="900" dirty="0"/>
                <a:t>Region 2 (Sup RW + User RW)</a:t>
              </a:r>
            </a:p>
          </p:txBody>
        </p:sp>
        <p:sp>
          <p:nvSpPr>
            <p:cNvPr id="29" name="TextBox 28"/>
            <p:cNvSpPr txBox="1"/>
            <p:nvPr/>
          </p:nvSpPr>
          <p:spPr>
            <a:xfrm>
              <a:off x="2184800" y="5370819"/>
              <a:ext cx="685800" cy="227267"/>
            </a:xfrm>
            <a:prstGeom prst="rect">
              <a:avLst/>
            </a:prstGeom>
            <a:noFill/>
            <a:ln w="12700">
              <a:noFill/>
            </a:ln>
          </p:spPr>
          <p:txBody>
            <a:bodyPr wrap="none" lIns="27000" tIns="27000" rIns="27000" bIns="27000" rtlCol="0">
              <a:noAutofit/>
            </a:bodyPr>
            <a:lstStyle/>
            <a:p>
              <a:pPr algn="ctr"/>
              <a:r>
                <a:rPr lang="en-GB" sz="1050" dirty="0"/>
                <a:t>TASK 1</a:t>
              </a:r>
            </a:p>
          </p:txBody>
        </p:sp>
        <p:sp>
          <p:nvSpPr>
            <p:cNvPr id="71" name="TextBox 70"/>
            <p:cNvSpPr txBox="1"/>
            <p:nvPr/>
          </p:nvSpPr>
          <p:spPr>
            <a:xfrm>
              <a:off x="4229937" y="5351381"/>
              <a:ext cx="685800" cy="227267"/>
            </a:xfrm>
            <a:prstGeom prst="rect">
              <a:avLst/>
            </a:prstGeom>
            <a:noFill/>
            <a:ln w="12700">
              <a:noFill/>
            </a:ln>
          </p:spPr>
          <p:txBody>
            <a:bodyPr wrap="none" lIns="27000" tIns="27000" rIns="27000" bIns="27000" rtlCol="0">
              <a:noAutofit/>
            </a:bodyPr>
            <a:lstStyle/>
            <a:p>
              <a:pPr algn="ctr"/>
              <a:r>
                <a:rPr lang="en-GB" sz="1050" dirty="0"/>
                <a:t>TASK 2</a:t>
              </a:r>
            </a:p>
          </p:txBody>
        </p:sp>
        <p:sp>
          <p:nvSpPr>
            <p:cNvPr id="72" name="TextBox 71"/>
            <p:cNvSpPr txBox="1"/>
            <p:nvPr/>
          </p:nvSpPr>
          <p:spPr>
            <a:xfrm>
              <a:off x="6241773" y="5361528"/>
              <a:ext cx="685800" cy="227267"/>
            </a:xfrm>
            <a:prstGeom prst="rect">
              <a:avLst/>
            </a:prstGeom>
            <a:noFill/>
            <a:ln w="12700">
              <a:noFill/>
            </a:ln>
          </p:spPr>
          <p:txBody>
            <a:bodyPr wrap="none" lIns="27000" tIns="27000" rIns="27000" bIns="27000" rtlCol="0">
              <a:noAutofit/>
            </a:bodyPr>
            <a:lstStyle/>
            <a:p>
              <a:pPr algn="ctr"/>
              <a:r>
                <a:rPr lang="en-GB" sz="1050" dirty="0"/>
                <a:t>TASK 3</a:t>
              </a:r>
            </a:p>
          </p:txBody>
        </p:sp>
        <p:cxnSp>
          <p:nvCxnSpPr>
            <p:cNvPr id="32" name="Straight Arrow Connector 31"/>
            <p:cNvCxnSpPr/>
            <p:nvPr/>
          </p:nvCxnSpPr>
          <p:spPr bwMode="auto">
            <a:xfrm>
              <a:off x="3140277" y="3912057"/>
              <a:ext cx="0" cy="101860"/>
            </a:xfrm>
            <a:prstGeom prst="straightConnector1">
              <a:avLst/>
            </a:prstGeom>
            <a:noFill/>
            <a:ln w="12700" cap="flat" cmpd="sng" algn="ctr">
              <a:solidFill>
                <a:schemeClr val="tx1"/>
              </a:solidFill>
              <a:prstDash val="solid"/>
              <a:round/>
              <a:headEnd type="none" w="med" len="med"/>
              <a:tailEnd type="triangle"/>
            </a:ln>
            <a:effectLst/>
          </p:spPr>
        </p:cxnSp>
        <p:cxnSp>
          <p:nvCxnSpPr>
            <p:cNvPr id="34" name="Straight Arrow Connector 33"/>
            <p:cNvCxnSpPr/>
            <p:nvPr/>
          </p:nvCxnSpPr>
          <p:spPr bwMode="auto">
            <a:xfrm flipV="1">
              <a:off x="3140277" y="4068861"/>
              <a:ext cx="0" cy="112378"/>
            </a:xfrm>
            <a:prstGeom prst="straightConnector1">
              <a:avLst/>
            </a:prstGeom>
            <a:noFill/>
            <a:ln w="12700" cap="flat" cmpd="sng" algn="ctr">
              <a:solidFill>
                <a:schemeClr val="tx1"/>
              </a:solidFill>
              <a:prstDash val="solid"/>
              <a:round/>
              <a:headEnd type="none" w="med" len="med"/>
              <a:tailEnd type="triangle"/>
            </a:ln>
            <a:effectLst/>
          </p:spPr>
        </p:cxnSp>
        <p:cxnSp>
          <p:nvCxnSpPr>
            <p:cNvPr id="76" name="Straight Arrow Connector 75"/>
            <p:cNvCxnSpPr/>
            <p:nvPr/>
          </p:nvCxnSpPr>
          <p:spPr bwMode="auto">
            <a:xfrm flipV="1">
              <a:off x="5172426" y="4142577"/>
              <a:ext cx="0" cy="112378"/>
            </a:xfrm>
            <a:prstGeom prst="straightConnector1">
              <a:avLst/>
            </a:prstGeom>
            <a:noFill/>
            <a:ln w="12700" cap="flat" cmpd="sng" algn="ctr">
              <a:solidFill>
                <a:schemeClr val="tx1"/>
              </a:solidFill>
              <a:prstDash val="solid"/>
              <a:round/>
              <a:headEnd type="none" w="med" len="med"/>
              <a:tailEnd type="triangle"/>
            </a:ln>
            <a:effectLst/>
          </p:spPr>
        </p:cxnSp>
        <p:cxnSp>
          <p:nvCxnSpPr>
            <p:cNvPr id="77" name="Straight Arrow Connector 76"/>
            <p:cNvCxnSpPr/>
            <p:nvPr/>
          </p:nvCxnSpPr>
          <p:spPr bwMode="auto">
            <a:xfrm flipV="1">
              <a:off x="7162958" y="4207251"/>
              <a:ext cx="0" cy="112378"/>
            </a:xfrm>
            <a:prstGeom prst="straightConnector1">
              <a:avLst/>
            </a:prstGeom>
            <a:noFill/>
            <a:ln w="12700" cap="flat" cmpd="sng" algn="ctr">
              <a:solidFill>
                <a:schemeClr val="tx1"/>
              </a:solidFill>
              <a:prstDash val="solid"/>
              <a:round/>
              <a:headEnd type="none" w="med" len="med"/>
              <a:tailEnd type="triangle"/>
            </a:ln>
            <a:effectLst/>
          </p:spPr>
        </p:cxnSp>
        <p:cxnSp>
          <p:nvCxnSpPr>
            <p:cNvPr id="78" name="Straight Arrow Connector 77"/>
            <p:cNvCxnSpPr/>
            <p:nvPr/>
          </p:nvCxnSpPr>
          <p:spPr bwMode="auto">
            <a:xfrm>
              <a:off x="5170556" y="4010064"/>
              <a:ext cx="0" cy="101860"/>
            </a:xfrm>
            <a:prstGeom prst="straightConnector1">
              <a:avLst/>
            </a:prstGeom>
            <a:noFill/>
            <a:ln w="12700" cap="flat" cmpd="sng" algn="ctr">
              <a:solidFill>
                <a:schemeClr val="tx1"/>
              </a:solidFill>
              <a:prstDash val="solid"/>
              <a:round/>
              <a:headEnd type="none" w="med" len="med"/>
              <a:tailEnd type="triangle"/>
            </a:ln>
            <a:effectLst/>
          </p:spPr>
        </p:cxnSp>
        <p:cxnSp>
          <p:nvCxnSpPr>
            <p:cNvPr id="79" name="Straight Arrow Connector 78"/>
            <p:cNvCxnSpPr/>
            <p:nvPr/>
          </p:nvCxnSpPr>
          <p:spPr bwMode="auto">
            <a:xfrm>
              <a:off x="7162958" y="4067771"/>
              <a:ext cx="0" cy="101860"/>
            </a:xfrm>
            <a:prstGeom prst="straightConnector1">
              <a:avLst/>
            </a:prstGeom>
            <a:noFill/>
            <a:ln w="12700" cap="flat" cmpd="sng" algn="ctr">
              <a:solidFill>
                <a:schemeClr val="tx1"/>
              </a:solidFill>
              <a:prstDash val="solid"/>
              <a:round/>
              <a:headEnd type="none" w="med" len="med"/>
              <a:tailEnd type="triangle"/>
            </a:ln>
            <a:effectLst/>
          </p:spPr>
        </p:cxnSp>
        <p:sp>
          <p:nvSpPr>
            <p:cNvPr id="36" name="Rectangle 35"/>
            <p:cNvSpPr/>
            <p:nvPr/>
          </p:nvSpPr>
          <p:spPr bwMode="auto">
            <a:xfrm>
              <a:off x="2097521" y="4034571"/>
              <a:ext cx="871724" cy="34289"/>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37" name="Rectangle 36"/>
            <p:cNvSpPr/>
            <p:nvPr/>
          </p:nvSpPr>
          <p:spPr bwMode="auto">
            <a:xfrm>
              <a:off x="4144576" y="4113763"/>
              <a:ext cx="871724" cy="34289"/>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38" name="Rectangle 37"/>
            <p:cNvSpPr/>
            <p:nvPr/>
          </p:nvSpPr>
          <p:spPr bwMode="auto">
            <a:xfrm>
              <a:off x="6148811" y="4169313"/>
              <a:ext cx="861023" cy="34289"/>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grpSp>
    </p:spTree>
    <p:extLst>
      <p:ext uri="{BB962C8B-B14F-4D97-AF65-F5344CB8AC3E}">
        <p14:creationId xmlns:p14="http://schemas.microsoft.com/office/powerpoint/2010/main" xmlns="" val="8083389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Using an RTOS with Integrated MPU </a:t>
            </a:r>
            <a:r>
              <a:rPr lang="en-GB" sz="2000" dirty="0" smtClean="0"/>
              <a:t>Support</a:t>
            </a:r>
            <a:endParaRPr lang="en-GB" sz="2000" dirty="0"/>
          </a:p>
        </p:txBody>
      </p:sp>
      <p:sp>
        <p:nvSpPr>
          <p:cNvPr id="3" name="Content Placeholder 2"/>
          <p:cNvSpPr>
            <a:spLocks noGrp="1"/>
          </p:cNvSpPr>
          <p:nvPr>
            <p:ph idx="1"/>
          </p:nvPr>
        </p:nvSpPr>
        <p:spPr>
          <a:xfrm>
            <a:off x="457202" y="1378072"/>
            <a:ext cx="8435975" cy="627398"/>
          </a:xfrm>
        </p:spPr>
        <p:txBody>
          <a:bodyPr/>
          <a:lstStyle/>
          <a:p>
            <a:pPr marL="0" indent="0">
              <a:buNone/>
            </a:pPr>
            <a:r>
              <a:rPr lang="en-GB" sz="1600" dirty="0"/>
              <a:t>Integrated MPU Support allows us to:</a:t>
            </a:r>
          </a:p>
          <a:p>
            <a:r>
              <a:rPr lang="en-GB" sz="1600" dirty="0" smtClean="0"/>
              <a:t>Reprogram </a:t>
            </a:r>
            <a:r>
              <a:rPr lang="en-GB" sz="1600" dirty="0"/>
              <a:t>the MPU during each context switch </a:t>
            </a:r>
            <a:r>
              <a:rPr lang="en-GB" sz="1600" dirty="0" smtClean="0"/>
              <a:t>and therefore allow </a:t>
            </a:r>
            <a:r>
              <a:rPr lang="en-GB" sz="1600" dirty="0"/>
              <a:t>each task to have its own set of configurable </a:t>
            </a:r>
            <a:r>
              <a:rPr lang="en-GB" sz="1600" dirty="0" smtClean="0"/>
              <a:t>regions.</a:t>
            </a:r>
          </a:p>
        </p:txBody>
      </p:sp>
      <p:grpSp>
        <p:nvGrpSpPr>
          <p:cNvPr id="4" name="Group 3"/>
          <p:cNvGrpSpPr/>
          <p:nvPr/>
        </p:nvGrpSpPr>
        <p:grpSpPr>
          <a:xfrm>
            <a:off x="880533" y="2184400"/>
            <a:ext cx="7459133" cy="2444750"/>
            <a:chOff x="1347704" y="3014257"/>
            <a:chExt cx="6550606" cy="2583829"/>
          </a:xfrm>
        </p:grpSpPr>
        <p:cxnSp>
          <p:nvCxnSpPr>
            <p:cNvPr id="111" name="Straight Connector 110"/>
            <p:cNvCxnSpPr/>
            <p:nvPr/>
          </p:nvCxnSpPr>
          <p:spPr bwMode="auto">
            <a:xfrm>
              <a:off x="1790174" y="5231816"/>
              <a:ext cx="247355" cy="0"/>
            </a:xfrm>
            <a:prstGeom prst="line">
              <a:avLst/>
            </a:prstGeom>
            <a:noFill/>
            <a:ln w="12700" cap="flat" cmpd="sng" algn="ctr">
              <a:solidFill>
                <a:schemeClr val="tx1"/>
              </a:solidFill>
              <a:prstDash val="solid"/>
              <a:round/>
              <a:headEnd type="none" w="med" len="med"/>
              <a:tailEnd type="none"/>
            </a:ln>
            <a:effectLst/>
          </p:spPr>
        </p:cxnSp>
        <p:cxnSp>
          <p:nvCxnSpPr>
            <p:cNvPr id="112" name="Straight Connector 111"/>
            <p:cNvCxnSpPr/>
            <p:nvPr/>
          </p:nvCxnSpPr>
          <p:spPr bwMode="auto">
            <a:xfrm>
              <a:off x="1790174" y="5341690"/>
              <a:ext cx="247355" cy="0"/>
            </a:xfrm>
            <a:prstGeom prst="line">
              <a:avLst/>
            </a:prstGeom>
            <a:noFill/>
            <a:ln w="12700" cap="flat" cmpd="sng" algn="ctr">
              <a:solidFill>
                <a:schemeClr val="tx1"/>
              </a:solidFill>
              <a:prstDash val="solid"/>
              <a:round/>
              <a:headEnd type="none" w="med" len="med"/>
              <a:tailEnd type="none"/>
            </a:ln>
            <a:effectLst/>
          </p:spPr>
        </p:cxnSp>
        <p:cxnSp>
          <p:nvCxnSpPr>
            <p:cNvPr id="113" name="Straight Connector 112"/>
            <p:cNvCxnSpPr/>
            <p:nvPr/>
          </p:nvCxnSpPr>
          <p:spPr bwMode="auto">
            <a:xfrm>
              <a:off x="1792235" y="4255331"/>
              <a:ext cx="247355" cy="0"/>
            </a:xfrm>
            <a:prstGeom prst="line">
              <a:avLst/>
            </a:prstGeom>
            <a:noFill/>
            <a:ln w="12700" cap="flat" cmpd="sng" algn="ctr">
              <a:solidFill>
                <a:schemeClr val="tx1"/>
              </a:solidFill>
              <a:prstDash val="solid"/>
              <a:round/>
              <a:headEnd type="none" w="med" len="med"/>
              <a:tailEnd type="none"/>
            </a:ln>
            <a:effectLst/>
          </p:spPr>
        </p:cxnSp>
        <p:cxnSp>
          <p:nvCxnSpPr>
            <p:cNvPr id="114" name="Straight Connector 113"/>
            <p:cNvCxnSpPr/>
            <p:nvPr/>
          </p:nvCxnSpPr>
          <p:spPr bwMode="auto">
            <a:xfrm>
              <a:off x="1790174" y="4352125"/>
              <a:ext cx="247355" cy="0"/>
            </a:xfrm>
            <a:prstGeom prst="line">
              <a:avLst/>
            </a:prstGeom>
            <a:noFill/>
            <a:ln w="12700" cap="flat" cmpd="sng" algn="ctr">
              <a:solidFill>
                <a:schemeClr val="tx1"/>
              </a:solidFill>
              <a:prstDash val="solid"/>
              <a:round/>
              <a:headEnd type="none" w="med" len="med"/>
              <a:tailEnd type="none"/>
            </a:ln>
            <a:effectLst/>
          </p:spPr>
        </p:cxnSp>
        <p:cxnSp>
          <p:nvCxnSpPr>
            <p:cNvPr id="115" name="Straight Arrow Connector 114"/>
            <p:cNvCxnSpPr/>
            <p:nvPr/>
          </p:nvCxnSpPr>
          <p:spPr bwMode="auto">
            <a:xfrm>
              <a:off x="1986626" y="4260430"/>
              <a:ext cx="0" cy="88130"/>
            </a:xfrm>
            <a:prstGeom prst="straightConnector1">
              <a:avLst/>
            </a:prstGeom>
            <a:noFill/>
            <a:ln w="12700" cap="flat" cmpd="sng" algn="ctr">
              <a:solidFill>
                <a:schemeClr val="tx1"/>
              </a:solidFill>
              <a:prstDash val="solid"/>
              <a:round/>
              <a:headEnd type="triangle"/>
              <a:tailEnd type="triangle"/>
            </a:ln>
            <a:effectLst/>
          </p:spPr>
        </p:cxnSp>
        <p:cxnSp>
          <p:nvCxnSpPr>
            <p:cNvPr id="116" name="Straight Arrow Connector 115"/>
            <p:cNvCxnSpPr/>
            <p:nvPr/>
          </p:nvCxnSpPr>
          <p:spPr bwMode="auto">
            <a:xfrm>
              <a:off x="1914007" y="5233539"/>
              <a:ext cx="4091" cy="101032"/>
            </a:xfrm>
            <a:prstGeom prst="straightConnector1">
              <a:avLst/>
            </a:prstGeom>
            <a:noFill/>
            <a:ln w="12700" cap="flat" cmpd="sng" algn="ctr">
              <a:solidFill>
                <a:schemeClr val="tx1"/>
              </a:solidFill>
              <a:prstDash val="solid"/>
              <a:round/>
              <a:headEnd type="triangle"/>
              <a:tailEnd type="triangle"/>
            </a:ln>
            <a:effectLst/>
          </p:spPr>
        </p:cxnSp>
        <p:cxnSp>
          <p:nvCxnSpPr>
            <p:cNvPr id="117" name="Straight Connector 116"/>
            <p:cNvCxnSpPr/>
            <p:nvPr/>
          </p:nvCxnSpPr>
          <p:spPr bwMode="auto">
            <a:xfrm>
              <a:off x="1789332" y="5034035"/>
              <a:ext cx="247355" cy="0"/>
            </a:xfrm>
            <a:prstGeom prst="line">
              <a:avLst/>
            </a:prstGeom>
            <a:noFill/>
            <a:ln w="12700" cap="flat" cmpd="sng" algn="ctr">
              <a:solidFill>
                <a:schemeClr val="tx1"/>
              </a:solidFill>
              <a:prstDash val="solid"/>
              <a:round/>
              <a:headEnd type="none" w="med" len="med"/>
              <a:tailEnd type="none"/>
            </a:ln>
            <a:effectLst/>
          </p:spPr>
        </p:cxnSp>
        <p:cxnSp>
          <p:nvCxnSpPr>
            <p:cNvPr id="118" name="Straight Arrow Connector 117"/>
            <p:cNvCxnSpPr/>
            <p:nvPr/>
          </p:nvCxnSpPr>
          <p:spPr bwMode="auto">
            <a:xfrm>
              <a:off x="1986628" y="5034036"/>
              <a:ext cx="1433" cy="304699"/>
            </a:xfrm>
            <a:prstGeom prst="straightConnector1">
              <a:avLst/>
            </a:prstGeom>
            <a:noFill/>
            <a:ln w="12700" cap="flat" cmpd="sng" algn="ctr">
              <a:solidFill>
                <a:schemeClr val="tx1"/>
              </a:solidFill>
              <a:prstDash val="solid"/>
              <a:round/>
              <a:headEnd type="triangle"/>
              <a:tailEnd type="triangle"/>
            </a:ln>
            <a:effectLst/>
          </p:spPr>
        </p:cxnSp>
        <p:sp>
          <p:nvSpPr>
            <p:cNvPr id="119" name="TextBox 118"/>
            <p:cNvSpPr txBox="1"/>
            <p:nvPr/>
          </p:nvSpPr>
          <p:spPr>
            <a:xfrm>
              <a:off x="1347704" y="4732062"/>
              <a:ext cx="586958" cy="162733"/>
            </a:xfrm>
            <a:prstGeom prst="rect">
              <a:avLst/>
            </a:prstGeom>
            <a:noFill/>
            <a:ln w="12700">
              <a:noFill/>
            </a:ln>
          </p:spPr>
          <p:txBody>
            <a:bodyPr wrap="square" lIns="27000" tIns="27000" rIns="27000" bIns="27000" rtlCol="0">
              <a:noAutofit/>
            </a:bodyPr>
            <a:lstStyle/>
            <a:p>
              <a:r>
                <a:rPr lang="en-GB" sz="900" dirty="0"/>
                <a:t>Region 7 (Sup RX + User RX)</a:t>
              </a:r>
            </a:p>
          </p:txBody>
        </p:sp>
        <p:sp>
          <p:nvSpPr>
            <p:cNvPr id="120" name="TextBox 119"/>
            <p:cNvSpPr txBox="1"/>
            <p:nvPr/>
          </p:nvSpPr>
          <p:spPr>
            <a:xfrm>
              <a:off x="1348301" y="4117400"/>
              <a:ext cx="611621" cy="162733"/>
            </a:xfrm>
            <a:prstGeom prst="rect">
              <a:avLst/>
            </a:prstGeom>
            <a:noFill/>
            <a:ln w="12700">
              <a:noFill/>
            </a:ln>
          </p:spPr>
          <p:txBody>
            <a:bodyPr wrap="square" lIns="27000" tIns="27000" rIns="27000" bIns="27000" rtlCol="0">
              <a:noAutofit/>
            </a:bodyPr>
            <a:lstStyle/>
            <a:p>
              <a:r>
                <a:rPr lang="en-GB" sz="900" dirty="0"/>
                <a:t>Region 0 (Sup RW + User NA)</a:t>
              </a:r>
            </a:p>
          </p:txBody>
        </p:sp>
        <p:sp>
          <p:nvSpPr>
            <p:cNvPr id="121" name="TextBox 120"/>
            <p:cNvSpPr txBox="1"/>
            <p:nvPr/>
          </p:nvSpPr>
          <p:spPr>
            <a:xfrm>
              <a:off x="1357898" y="5208086"/>
              <a:ext cx="580656" cy="162733"/>
            </a:xfrm>
            <a:prstGeom prst="rect">
              <a:avLst/>
            </a:prstGeom>
            <a:noFill/>
            <a:ln w="12700">
              <a:noFill/>
            </a:ln>
          </p:spPr>
          <p:txBody>
            <a:bodyPr wrap="square" lIns="27000" tIns="27000" rIns="27000" bIns="27000" rtlCol="0">
              <a:noAutofit/>
            </a:bodyPr>
            <a:lstStyle/>
            <a:p>
              <a:r>
                <a:rPr lang="en-GB" sz="900" dirty="0"/>
                <a:t>Region 1 (Sup RX + User NA)</a:t>
              </a:r>
            </a:p>
          </p:txBody>
        </p:sp>
        <p:grpSp>
          <p:nvGrpSpPr>
            <p:cNvPr id="122" name="Group 121"/>
            <p:cNvGrpSpPr/>
            <p:nvPr/>
          </p:nvGrpSpPr>
          <p:grpSpPr>
            <a:xfrm>
              <a:off x="2097521" y="3031581"/>
              <a:ext cx="872948" cy="2310110"/>
              <a:chOff x="2856562" y="2983854"/>
              <a:chExt cx="1163930" cy="3080146"/>
            </a:xfrm>
          </p:grpSpPr>
          <p:grpSp>
            <p:nvGrpSpPr>
              <p:cNvPr id="123" name="Group 122"/>
              <p:cNvGrpSpPr/>
              <p:nvPr/>
            </p:nvGrpSpPr>
            <p:grpSpPr>
              <a:xfrm>
                <a:off x="2857643" y="2983854"/>
                <a:ext cx="1161908" cy="3080145"/>
                <a:chOff x="1301858" y="4595247"/>
                <a:chExt cx="1201118" cy="1658319"/>
              </a:xfrm>
            </p:grpSpPr>
            <p:sp>
              <p:nvSpPr>
                <p:cNvPr id="128" name="Rectangle 127"/>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129" name="TextBox 128"/>
                <p:cNvSpPr txBox="1"/>
                <p:nvPr/>
              </p:nvSpPr>
              <p:spPr>
                <a:xfrm>
                  <a:off x="1301858" y="5300420"/>
                  <a:ext cx="1201118" cy="240224"/>
                </a:xfrm>
                <a:prstGeom prst="rect">
                  <a:avLst/>
                </a:prstGeom>
                <a:solidFill>
                  <a:schemeClr val="bg1">
                    <a:lumMod val="95000"/>
                  </a:schemeClr>
                </a:solidFill>
                <a:ln w="12700">
                  <a:solidFill>
                    <a:srgbClr val="002060"/>
                  </a:solidFill>
                </a:ln>
              </p:spPr>
              <p:txBody>
                <a:bodyPr wrap="square" lIns="27000" tIns="27000" rIns="27000" bIns="27000" rtlCol="0">
                  <a:noAutofit/>
                </a:bodyPr>
                <a:lstStyle/>
                <a:p>
                  <a:pPr algn="ctr"/>
                  <a:endParaRPr lang="en-GB" sz="1050" dirty="0"/>
                </a:p>
              </p:txBody>
            </p:sp>
            <p:sp>
              <p:nvSpPr>
                <p:cNvPr id="130" name="TextBox 129"/>
                <p:cNvSpPr txBox="1"/>
                <p:nvPr/>
              </p:nvSpPr>
              <p:spPr>
                <a:xfrm>
                  <a:off x="1301858" y="4889715"/>
                  <a:ext cx="1201118" cy="216977"/>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Peripherals</a:t>
                  </a:r>
                </a:p>
              </p:txBody>
            </p:sp>
            <p:sp>
              <p:nvSpPr>
                <p:cNvPr id="131" name="TextBox 130"/>
                <p:cNvSpPr txBox="1"/>
                <p:nvPr/>
              </p:nvSpPr>
              <p:spPr>
                <a:xfrm>
                  <a:off x="1301858" y="5919801"/>
                  <a:ext cx="1201118" cy="333765"/>
                </a:xfrm>
                <a:prstGeom prst="rect">
                  <a:avLst/>
                </a:prstGeom>
                <a:solidFill>
                  <a:schemeClr val="bg1">
                    <a:lumMod val="95000"/>
                  </a:schemeClr>
                </a:solidFill>
                <a:ln w="12700">
                  <a:solidFill>
                    <a:schemeClr val="tx1"/>
                  </a:solidFill>
                </a:ln>
              </p:spPr>
              <p:txBody>
                <a:bodyPr wrap="square" lIns="27000" tIns="27000" rIns="27000" bIns="27000" rtlCol="0">
                  <a:noAutofit/>
                </a:bodyPr>
                <a:lstStyle/>
                <a:p>
                  <a:pPr algn="ctr"/>
                  <a:endParaRPr lang="en-GB" sz="1050" dirty="0"/>
                </a:p>
              </p:txBody>
            </p:sp>
          </p:grpSp>
          <p:sp>
            <p:nvSpPr>
              <p:cNvPr id="124" name="Rectangle 123"/>
              <p:cNvSpPr/>
              <p:nvPr/>
            </p:nvSpPr>
            <p:spPr bwMode="auto">
              <a:xfrm>
                <a:off x="2857643" y="4600517"/>
                <a:ext cx="1161908" cy="139308"/>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Data</a:t>
                </a:r>
              </a:p>
            </p:txBody>
          </p:sp>
          <p:sp>
            <p:nvSpPr>
              <p:cNvPr id="125" name="Rectangle 124"/>
              <p:cNvSpPr/>
              <p:nvPr/>
            </p:nvSpPr>
            <p:spPr bwMode="auto">
              <a:xfrm>
                <a:off x="2859115" y="5924697"/>
                <a:ext cx="1161377" cy="139303"/>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Code</a:t>
                </a:r>
              </a:p>
            </p:txBody>
          </p:sp>
          <p:sp>
            <p:nvSpPr>
              <p:cNvPr id="126" name="TextBox 125"/>
              <p:cNvSpPr txBox="1"/>
              <p:nvPr/>
            </p:nvSpPr>
            <p:spPr>
              <a:xfrm>
                <a:off x="2856562" y="5647266"/>
                <a:ext cx="1162298" cy="277431"/>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Application Code</a:t>
                </a:r>
              </a:p>
            </p:txBody>
          </p:sp>
          <p:sp>
            <p:nvSpPr>
              <p:cNvPr id="127" name="TextBox 126"/>
              <p:cNvSpPr txBox="1"/>
              <p:nvPr/>
            </p:nvSpPr>
            <p:spPr>
              <a:xfrm>
                <a:off x="2857643" y="4293634"/>
                <a:ext cx="1161908" cy="306160"/>
              </a:xfrm>
              <a:prstGeom prst="rect">
                <a:avLst/>
              </a:prstGeom>
              <a:noFill/>
              <a:ln w="12700">
                <a:solidFill>
                  <a:schemeClr val="tx1"/>
                </a:solidFill>
              </a:ln>
            </p:spPr>
            <p:txBody>
              <a:bodyPr wrap="square" lIns="27000" tIns="27000" rIns="27000" bIns="27000" rtlCol="0" anchor="ctr">
                <a:noAutofit/>
              </a:bodyPr>
              <a:lstStyle/>
              <a:p>
                <a:pPr algn="ctr"/>
                <a:endParaRPr lang="en-GB" sz="900" dirty="0"/>
              </a:p>
            </p:txBody>
          </p:sp>
        </p:grpSp>
        <p:cxnSp>
          <p:nvCxnSpPr>
            <p:cNvPr id="132" name="Straight Connector 131"/>
            <p:cNvCxnSpPr/>
            <p:nvPr/>
          </p:nvCxnSpPr>
          <p:spPr bwMode="auto">
            <a:xfrm>
              <a:off x="1792237" y="3443684"/>
              <a:ext cx="247355" cy="0"/>
            </a:xfrm>
            <a:prstGeom prst="line">
              <a:avLst/>
            </a:prstGeom>
            <a:noFill/>
            <a:ln w="12700" cap="flat" cmpd="sng" algn="ctr">
              <a:solidFill>
                <a:schemeClr val="tx1"/>
              </a:solidFill>
              <a:prstDash val="solid"/>
              <a:round/>
              <a:headEnd type="none" w="med" len="med"/>
              <a:tailEnd type="none"/>
            </a:ln>
            <a:effectLst/>
          </p:spPr>
        </p:cxnSp>
        <p:cxnSp>
          <p:nvCxnSpPr>
            <p:cNvPr id="133" name="Straight Connector 132"/>
            <p:cNvCxnSpPr/>
            <p:nvPr/>
          </p:nvCxnSpPr>
          <p:spPr bwMode="auto">
            <a:xfrm>
              <a:off x="1792236" y="3747566"/>
              <a:ext cx="247355" cy="0"/>
            </a:xfrm>
            <a:prstGeom prst="line">
              <a:avLst/>
            </a:prstGeom>
            <a:noFill/>
            <a:ln w="12700" cap="flat" cmpd="sng" algn="ctr">
              <a:solidFill>
                <a:schemeClr val="tx1"/>
              </a:solidFill>
              <a:prstDash val="solid"/>
              <a:round/>
              <a:headEnd type="none" w="med" len="med"/>
              <a:tailEnd type="none"/>
            </a:ln>
            <a:effectLst/>
          </p:spPr>
        </p:cxnSp>
        <p:cxnSp>
          <p:nvCxnSpPr>
            <p:cNvPr id="134" name="Straight Arrow Connector 133"/>
            <p:cNvCxnSpPr/>
            <p:nvPr/>
          </p:nvCxnSpPr>
          <p:spPr bwMode="auto">
            <a:xfrm>
              <a:off x="1986626" y="3441788"/>
              <a:ext cx="7110" cy="302100"/>
            </a:xfrm>
            <a:prstGeom prst="straightConnector1">
              <a:avLst/>
            </a:prstGeom>
            <a:noFill/>
            <a:ln w="12700" cap="flat" cmpd="sng" algn="ctr">
              <a:solidFill>
                <a:schemeClr val="tx1"/>
              </a:solidFill>
              <a:prstDash val="solid"/>
              <a:round/>
              <a:headEnd type="triangle"/>
              <a:tailEnd type="triangle"/>
            </a:ln>
            <a:effectLst/>
          </p:spPr>
        </p:cxnSp>
        <p:sp>
          <p:nvSpPr>
            <p:cNvPr id="135" name="TextBox 134"/>
            <p:cNvSpPr txBox="1"/>
            <p:nvPr/>
          </p:nvSpPr>
          <p:spPr>
            <a:xfrm>
              <a:off x="1349324" y="3392989"/>
              <a:ext cx="611621" cy="162733"/>
            </a:xfrm>
            <a:prstGeom prst="rect">
              <a:avLst/>
            </a:prstGeom>
            <a:noFill/>
            <a:ln w="12700">
              <a:noFill/>
            </a:ln>
          </p:spPr>
          <p:txBody>
            <a:bodyPr wrap="square" lIns="27000" tIns="27000" rIns="27000" bIns="27000" rtlCol="0">
              <a:noAutofit/>
            </a:bodyPr>
            <a:lstStyle/>
            <a:p>
              <a:r>
                <a:rPr lang="en-GB" sz="900" dirty="0"/>
                <a:t>Region 6 (Sup RW + User RW)</a:t>
              </a:r>
            </a:p>
          </p:txBody>
        </p:sp>
        <p:grpSp>
          <p:nvGrpSpPr>
            <p:cNvPr id="136" name="Group 135"/>
            <p:cNvGrpSpPr/>
            <p:nvPr/>
          </p:nvGrpSpPr>
          <p:grpSpPr>
            <a:xfrm>
              <a:off x="4144576" y="3014257"/>
              <a:ext cx="872948" cy="2310110"/>
              <a:chOff x="2856562" y="2983854"/>
              <a:chExt cx="1163930" cy="3080146"/>
            </a:xfrm>
          </p:grpSpPr>
          <p:grpSp>
            <p:nvGrpSpPr>
              <p:cNvPr id="137" name="Group 136"/>
              <p:cNvGrpSpPr/>
              <p:nvPr/>
            </p:nvGrpSpPr>
            <p:grpSpPr>
              <a:xfrm>
                <a:off x="2857643" y="2983854"/>
                <a:ext cx="1161908" cy="3080145"/>
                <a:chOff x="1301858" y="4595247"/>
                <a:chExt cx="1201118" cy="1658319"/>
              </a:xfrm>
            </p:grpSpPr>
            <p:sp>
              <p:nvSpPr>
                <p:cNvPr id="142" name="Rectangle 141"/>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143" name="TextBox 142"/>
                <p:cNvSpPr txBox="1"/>
                <p:nvPr/>
              </p:nvSpPr>
              <p:spPr>
                <a:xfrm>
                  <a:off x="1301858" y="5300420"/>
                  <a:ext cx="1201118" cy="240224"/>
                </a:xfrm>
                <a:prstGeom prst="rect">
                  <a:avLst/>
                </a:prstGeom>
                <a:solidFill>
                  <a:schemeClr val="bg1">
                    <a:lumMod val="95000"/>
                  </a:schemeClr>
                </a:solidFill>
                <a:ln w="12700">
                  <a:solidFill>
                    <a:srgbClr val="002060"/>
                  </a:solidFill>
                </a:ln>
              </p:spPr>
              <p:txBody>
                <a:bodyPr wrap="square" lIns="27000" tIns="27000" rIns="27000" bIns="27000" rtlCol="0">
                  <a:noAutofit/>
                </a:bodyPr>
                <a:lstStyle/>
                <a:p>
                  <a:pPr algn="ctr"/>
                  <a:endParaRPr lang="en-GB" sz="1050" dirty="0"/>
                </a:p>
              </p:txBody>
            </p:sp>
            <p:sp>
              <p:nvSpPr>
                <p:cNvPr id="144" name="TextBox 143"/>
                <p:cNvSpPr txBox="1"/>
                <p:nvPr/>
              </p:nvSpPr>
              <p:spPr>
                <a:xfrm>
                  <a:off x="1301858" y="4889715"/>
                  <a:ext cx="1201118" cy="216977"/>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Peripherals</a:t>
                  </a:r>
                </a:p>
              </p:txBody>
            </p:sp>
            <p:sp>
              <p:nvSpPr>
                <p:cNvPr id="145" name="TextBox 144"/>
                <p:cNvSpPr txBox="1"/>
                <p:nvPr/>
              </p:nvSpPr>
              <p:spPr>
                <a:xfrm>
                  <a:off x="1301858" y="5919801"/>
                  <a:ext cx="1201118" cy="333765"/>
                </a:xfrm>
                <a:prstGeom prst="rect">
                  <a:avLst/>
                </a:prstGeom>
                <a:solidFill>
                  <a:schemeClr val="bg1">
                    <a:lumMod val="95000"/>
                  </a:schemeClr>
                </a:solidFill>
                <a:ln w="12700">
                  <a:solidFill>
                    <a:schemeClr val="tx1"/>
                  </a:solidFill>
                </a:ln>
              </p:spPr>
              <p:txBody>
                <a:bodyPr wrap="square" lIns="27000" tIns="27000" rIns="27000" bIns="27000" rtlCol="0">
                  <a:noAutofit/>
                </a:bodyPr>
                <a:lstStyle/>
                <a:p>
                  <a:pPr algn="ctr"/>
                  <a:endParaRPr lang="en-GB" sz="1050" dirty="0"/>
                </a:p>
              </p:txBody>
            </p:sp>
          </p:grpSp>
          <p:sp>
            <p:nvSpPr>
              <p:cNvPr id="138" name="Rectangle 137"/>
              <p:cNvSpPr/>
              <p:nvPr/>
            </p:nvSpPr>
            <p:spPr bwMode="auto">
              <a:xfrm>
                <a:off x="2857643" y="4600517"/>
                <a:ext cx="1161908" cy="139308"/>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Data</a:t>
                </a:r>
              </a:p>
            </p:txBody>
          </p:sp>
          <p:sp>
            <p:nvSpPr>
              <p:cNvPr id="139" name="Rectangle 138"/>
              <p:cNvSpPr/>
              <p:nvPr/>
            </p:nvSpPr>
            <p:spPr bwMode="auto">
              <a:xfrm>
                <a:off x="2859115" y="5924697"/>
                <a:ext cx="1161377" cy="139303"/>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Code</a:t>
                </a:r>
              </a:p>
            </p:txBody>
          </p:sp>
          <p:sp>
            <p:nvSpPr>
              <p:cNvPr id="140" name="TextBox 139"/>
              <p:cNvSpPr txBox="1"/>
              <p:nvPr/>
            </p:nvSpPr>
            <p:spPr>
              <a:xfrm>
                <a:off x="2856562" y="5647266"/>
                <a:ext cx="1162298" cy="277431"/>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Application Code</a:t>
                </a:r>
              </a:p>
            </p:txBody>
          </p:sp>
          <p:sp>
            <p:nvSpPr>
              <p:cNvPr id="141" name="TextBox 140"/>
              <p:cNvSpPr txBox="1"/>
              <p:nvPr/>
            </p:nvSpPr>
            <p:spPr>
              <a:xfrm>
                <a:off x="2857643" y="4293634"/>
                <a:ext cx="1161908" cy="306160"/>
              </a:xfrm>
              <a:prstGeom prst="rect">
                <a:avLst/>
              </a:prstGeom>
              <a:noFill/>
              <a:ln w="12700">
                <a:solidFill>
                  <a:schemeClr val="tx1"/>
                </a:solidFill>
              </a:ln>
            </p:spPr>
            <p:txBody>
              <a:bodyPr wrap="square" lIns="27000" tIns="27000" rIns="27000" bIns="27000" rtlCol="0" anchor="t">
                <a:noAutofit/>
              </a:bodyPr>
              <a:lstStyle/>
              <a:p>
                <a:pPr algn="ctr"/>
                <a:endParaRPr lang="en-GB" sz="900" dirty="0"/>
              </a:p>
            </p:txBody>
          </p:sp>
        </p:grpSp>
        <p:grpSp>
          <p:nvGrpSpPr>
            <p:cNvPr id="146" name="Group 145"/>
            <p:cNvGrpSpPr/>
            <p:nvPr/>
          </p:nvGrpSpPr>
          <p:grpSpPr>
            <a:xfrm>
              <a:off x="6148811" y="3026183"/>
              <a:ext cx="872948" cy="2310110"/>
              <a:chOff x="2856562" y="2983854"/>
              <a:chExt cx="1163930" cy="3080146"/>
            </a:xfrm>
          </p:grpSpPr>
          <p:grpSp>
            <p:nvGrpSpPr>
              <p:cNvPr id="147" name="Group 146"/>
              <p:cNvGrpSpPr/>
              <p:nvPr/>
            </p:nvGrpSpPr>
            <p:grpSpPr>
              <a:xfrm>
                <a:off x="2857643" y="2983854"/>
                <a:ext cx="1161908" cy="3080145"/>
                <a:chOff x="1301858" y="4595247"/>
                <a:chExt cx="1201118" cy="1658319"/>
              </a:xfrm>
            </p:grpSpPr>
            <p:sp>
              <p:nvSpPr>
                <p:cNvPr id="152" name="Rectangle 151"/>
                <p:cNvSpPr/>
                <p:nvPr/>
              </p:nvSpPr>
              <p:spPr bwMode="auto">
                <a:xfrm>
                  <a:off x="1301858" y="4595247"/>
                  <a:ext cx="1201118" cy="1658319"/>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153" name="TextBox 152"/>
                <p:cNvSpPr txBox="1"/>
                <p:nvPr/>
              </p:nvSpPr>
              <p:spPr>
                <a:xfrm>
                  <a:off x="1301858" y="5300420"/>
                  <a:ext cx="1201118" cy="240224"/>
                </a:xfrm>
                <a:prstGeom prst="rect">
                  <a:avLst/>
                </a:prstGeom>
                <a:solidFill>
                  <a:schemeClr val="bg1">
                    <a:lumMod val="95000"/>
                  </a:schemeClr>
                </a:solidFill>
                <a:ln w="12700">
                  <a:solidFill>
                    <a:srgbClr val="002060"/>
                  </a:solidFill>
                </a:ln>
              </p:spPr>
              <p:txBody>
                <a:bodyPr wrap="square" lIns="27000" tIns="27000" rIns="27000" bIns="27000" rtlCol="0">
                  <a:noAutofit/>
                </a:bodyPr>
                <a:lstStyle/>
                <a:p>
                  <a:pPr algn="ctr"/>
                  <a:endParaRPr lang="en-GB" sz="1050" dirty="0"/>
                </a:p>
              </p:txBody>
            </p:sp>
            <p:sp>
              <p:nvSpPr>
                <p:cNvPr id="154" name="TextBox 153"/>
                <p:cNvSpPr txBox="1"/>
                <p:nvPr/>
              </p:nvSpPr>
              <p:spPr>
                <a:xfrm>
                  <a:off x="1301858" y="4889715"/>
                  <a:ext cx="1201118" cy="216977"/>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Peripherals</a:t>
                  </a:r>
                </a:p>
              </p:txBody>
            </p:sp>
            <p:sp>
              <p:nvSpPr>
                <p:cNvPr id="155" name="TextBox 154"/>
                <p:cNvSpPr txBox="1"/>
                <p:nvPr/>
              </p:nvSpPr>
              <p:spPr>
                <a:xfrm>
                  <a:off x="1301858" y="5919801"/>
                  <a:ext cx="1201118" cy="333765"/>
                </a:xfrm>
                <a:prstGeom prst="rect">
                  <a:avLst/>
                </a:prstGeom>
                <a:solidFill>
                  <a:schemeClr val="bg1">
                    <a:lumMod val="95000"/>
                  </a:schemeClr>
                </a:solidFill>
                <a:ln w="12700">
                  <a:solidFill>
                    <a:schemeClr val="tx1"/>
                  </a:solidFill>
                </a:ln>
              </p:spPr>
              <p:txBody>
                <a:bodyPr wrap="square" lIns="27000" tIns="27000" rIns="27000" bIns="27000" rtlCol="0">
                  <a:noAutofit/>
                </a:bodyPr>
                <a:lstStyle/>
                <a:p>
                  <a:pPr algn="ctr"/>
                  <a:endParaRPr lang="en-GB" sz="1050" dirty="0"/>
                </a:p>
              </p:txBody>
            </p:sp>
          </p:grpSp>
          <p:sp>
            <p:nvSpPr>
              <p:cNvPr id="148" name="Rectangle 147"/>
              <p:cNvSpPr/>
              <p:nvPr/>
            </p:nvSpPr>
            <p:spPr bwMode="auto">
              <a:xfrm>
                <a:off x="2857643" y="4600517"/>
                <a:ext cx="1161908" cy="139308"/>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Data</a:t>
                </a:r>
              </a:p>
            </p:txBody>
          </p:sp>
          <p:sp>
            <p:nvSpPr>
              <p:cNvPr id="149" name="Rectangle 148"/>
              <p:cNvSpPr/>
              <p:nvPr/>
            </p:nvSpPr>
            <p:spPr bwMode="auto">
              <a:xfrm>
                <a:off x="2859115" y="5924697"/>
                <a:ext cx="1161377" cy="139303"/>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r>
                  <a:rPr lang="en-GB" sz="900" dirty="0"/>
                  <a:t>Kernel Code</a:t>
                </a:r>
              </a:p>
            </p:txBody>
          </p:sp>
          <p:sp>
            <p:nvSpPr>
              <p:cNvPr id="150" name="TextBox 149"/>
              <p:cNvSpPr txBox="1"/>
              <p:nvPr/>
            </p:nvSpPr>
            <p:spPr>
              <a:xfrm>
                <a:off x="2856562" y="5647266"/>
                <a:ext cx="1162298" cy="277431"/>
              </a:xfrm>
              <a:prstGeom prst="rect">
                <a:avLst/>
              </a:prstGeom>
              <a:solidFill>
                <a:schemeClr val="bg1">
                  <a:lumMod val="85000"/>
                </a:schemeClr>
              </a:solidFill>
              <a:ln w="12700">
                <a:solidFill>
                  <a:schemeClr val="tx1"/>
                </a:solidFill>
              </a:ln>
            </p:spPr>
            <p:txBody>
              <a:bodyPr wrap="square" lIns="27000" tIns="27000" rIns="27000" bIns="27000" rtlCol="0" anchor="ctr">
                <a:noAutofit/>
              </a:bodyPr>
              <a:lstStyle/>
              <a:p>
                <a:pPr algn="ctr"/>
                <a:r>
                  <a:rPr lang="en-GB" sz="900" dirty="0"/>
                  <a:t>Application Code</a:t>
                </a:r>
              </a:p>
            </p:txBody>
          </p:sp>
          <p:sp>
            <p:nvSpPr>
              <p:cNvPr id="151" name="TextBox 150"/>
              <p:cNvSpPr txBox="1"/>
              <p:nvPr/>
            </p:nvSpPr>
            <p:spPr>
              <a:xfrm>
                <a:off x="2857643" y="4293634"/>
                <a:ext cx="1161908" cy="306160"/>
              </a:xfrm>
              <a:prstGeom prst="rect">
                <a:avLst/>
              </a:prstGeom>
              <a:noFill/>
              <a:ln w="12700">
                <a:solidFill>
                  <a:schemeClr val="tx1"/>
                </a:solidFill>
              </a:ln>
            </p:spPr>
            <p:txBody>
              <a:bodyPr wrap="square" lIns="27000" tIns="27000" rIns="27000" bIns="27000" rtlCol="0" anchor="ctr">
                <a:noAutofit/>
              </a:bodyPr>
              <a:lstStyle/>
              <a:p>
                <a:pPr algn="ctr"/>
                <a:endParaRPr lang="en-GB" sz="900" dirty="0"/>
              </a:p>
            </p:txBody>
          </p:sp>
        </p:grpSp>
        <p:cxnSp>
          <p:nvCxnSpPr>
            <p:cNvPr id="156" name="Straight Connector 155"/>
            <p:cNvCxnSpPr/>
            <p:nvPr/>
          </p:nvCxnSpPr>
          <p:spPr bwMode="auto">
            <a:xfrm>
              <a:off x="3016600" y="4034570"/>
              <a:ext cx="247355" cy="0"/>
            </a:xfrm>
            <a:prstGeom prst="line">
              <a:avLst/>
            </a:prstGeom>
            <a:noFill/>
            <a:ln w="12700" cap="flat" cmpd="sng" algn="ctr">
              <a:solidFill>
                <a:schemeClr val="tx1"/>
              </a:solidFill>
              <a:prstDash val="solid"/>
              <a:round/>
              <a:headEnd type="none" w="med" len="med"/>
              <a:tailEnd type="none"/>
            </a:ln>
            <a:effectLst/>
          </p:spPr>
        </p:cxnSp>
        <p:cxnSp>
          <p:nvCxnSpPr>
            <p:cNvPr id="157" name="Straight Connector 156"/>
            <p:cNvCxnSpPr/>
            <p:nvPr/>
          </p:nvCxnSpPr>
          <p:spPr bwMode="auto">
            <a:xfrm>
              <a:off x="3016600" y="4067770"/>
              <a:ext cx="247355" cy="0"/>
            </a:xfrm>
            <a:prstGeom prst="line">
              <a:avLst/>
            </a:prstGeom>
            <a:noFill/>
            <a:ln w="12700" cap="flat" cmpd="sng" algn="ctr">
              <a:solidFill>
                <a:schemeClr val="tx1"/>
              </a:solidFill>
              <a:prstDash val="solid"/>
              <a:round/>
              <a:headEnd type="none" w="med" len="med"/>
              <a:tailEnd type="none"/>
            </a:ln>
            <a:effectLst/>
          </p:spPr>
        </p:cxnSp>
        <p:cxnSp>
          <p:nvCxnSpPr>
            <p:cNvPr id="158" name="Straight Connector 157"/>
            <p:cNvCxnSpPr/>
            <p:nvPr/>
          </p:nvCxnSpPr>
          <p:spPr bwMode="auto">
            <a:xfrm>
              <a:off x="5039273" y="4090337"/>
              <a:ext cx="247355" cy="0"/>
            </a:xfrm>
            <a:prstGeom prst="line">
              <a:avLst/>
            </a:prstGeom>
            <a:noFill/>
            <a:ln w="12700" cap="flat" cmpd="sng" algn="ctr">
              <a:solidFill>
                <a:schemeClr val="tx1"/>
              </a:solidFill>
              <a:prstDash val="solid"/>
              <a:round/>
              <a:headEnd type="none" w="med" len="med"/>
              <a:tailEnd type="none"/>
            </a:ln>
            <a:effectLst/>
          </p:spPr>
        </p:cxnSp>
        <p:cxnSp>
          <p:nvCxnSpPr>
            <p:cNvPr id="159" name="Straight Connector 158"/>
            <p:cNvCxnSpPr/>
            <p:nvPr/>
          </p:nvCxnSpPr>
          <p:spPr bwMode="auto">
            <a:xfrm>
              <a:off x="5039273" y="4117399"/>
              <a:ext cx="247355" cy="0"/>
            </a:xfrm>
            <a:prstGeom prst="line">
              <a:avLst/>
            </a:prstGeom>
            <a:noFill/>
            <a:ln w="12700" cap="flat" cmpd="sng" algn="ctr">
              <a:solidFill>
                <a:schemeClr val="tx1"/>
              </a:solidFill>
              <a:prstDash val="solid"/>
              <a:round/>
              <a:headEnd type="none" w="med" len="med"/>
              <a:tailEnd type="none"/>
            </a:ln>
            <a:effectLst/>
          </p:spPr>
        </p:cxnSp>
        <p:cxnSp>
          <p:nvCxnSpPr>
            <p:cNvPr id="160" name="Straight Connector 159"/>
            <p:cNvCxnSpPr/>
            <p:nvPr/>
          </p:nvCxnSpPr>
          <p:spPr bwMode="auto">
            <a:xfrm>
              <a:off x="7039333" y="4176572"/>
              <a:ext cx="247355" cy="0"/>
            </a:xfrm>
            <a:prstGeom prst="line">
              <a:avLst/>
            </a:prstGeom>
            <a:noFill/>
            <a:ln w="12700" cap="flat" cmpd="sng" algn="ctr">
              <a:solidFill>
                <a:schemeClr val="tx1"/>
              </a:solidFill>
              <a:prstDash val="solid"/>
              <a:round/>
              <a:headEnd type="none" w="med" len="med"/>
              <a:tailEnd type="none"/>
            </a:ln>
            <a:effectLst/>
          </p:spPr>
        </p:cxnSp>
        <p:cxnSp>
          <p:nvCxnSpPr>
            <p:cNvPr id="161" name="Straight Connector 160"/>
            <p:cNvCxnSpPr/>
            <p:nvPr/>
          </p:nvCxnSpPr>
          <p:spPr bwMode="auto">
            <a:xfrm>
              <a:off x="7039333" y="4146770"/>
              <a:ext cx="247355" cy="0"/>
            </a:xfrm>
            <a:prstGeom prst="line">
              <a:avLst/>
            </a:prstGeom>
            <a:noFill/>
            <a:ln w="12700" cap="flat" cmpd="sng" algn="ctr">
              <a:solidFill>
                <a:schemeClr val="tx1"/>
              </a:solidFill>
              <a:prstDash val="solid"/>
              <a:round/>
              <a:headEnd type="none" w="med" len="med"/>
              <a:tailEnd type="none"/>
            </a:ln>
            <a:effectLst/>
          </p:spPr>
        </p:cxnSp>
        <p:sp>
          <p:nvSpPr>
            <p:cNvPr id="162" name="TextBox 161"/>
            <p:cNvSpPr txBox="1"/>
            <p:nvPr/>
          </p:nvSpPr>
          <p:spPr>
            <a:xfrm>
              <a:off x="3287005" y="3811767"/>
              <a:ext cx="611621" cy="162733"/>
            </a:xfrm>
            <a:prstGeom prst="rect">
              <a:avLst/>
            </a:prstGeom>
            <a:noFill/>
            <a:ln w="12700">
              <a:noFill/>
            </a:ln>
          </p:spPr>
          <p:txBody>
            <a:bodyPr wrap="square" lIns="27000" tIns="27000" rIns="27000" bIns="27000" rtlCol="0">
              <a:noAutofit/>
            </a:bodyPr>
            <a:lstStyle/>
            <a:p>
              <a:r>
                <a:rPr lang="en-GB" sz="900" dirty="0"/>
                <a:t>Region 2 (Sup RW + User RW)</a:t>
              </a:r>
            </a:p>
          </p:txBody>
        </p:sp>
        <p:sp>
          <p:nvSpPr>
            <p:cNvPr id="163" name="TextBox 162"/>
            <p:cNvSpPr txBox="1"/>
            <p:nvPr/>
          </p:nvSpPr>
          <p:spPr>
            <a:xfrm>
              <a:off x="5286630" y="3896555"/>
              <a:ext cx="611621" cy="162733"/>
            </a:xfrm>
            <a:prstGeom prst="rect">
              <a:avLst/>
            </a:prstGeom>
            <a:noFill/>
            <a:ln w="12700">
              <a:noFill/>
            </a:ln>
          </p:spPr>
          <p:txBody>
            <a:bodyPr wrap="square" lIns="27000" tIns="27000" rIns="27000" bIns="27000" rtlCol="0">
              <a:noAutofit/>
            </a:bodyPr>
            <a:lstStyle/>
            <a:p>
              <a:r>
                <a:rPr lang="en-GB" sz="900" dirty="0"/>
                <a:t>Region 2 (Sup RW + User RW)</a:t>
              </a:r>
            </a:p>
          </p:txBody>
        </p:sp>
        <p:sp>
          <p:nvSpPr>
            <p:cNvPr id="164" name="TextBox 163"/>
            <p:cNvSpPr txBox="1"/>
            <p:nvPr/>
          </p:nvSpPr>
          <p:spPr>
            <a:xfrm>
              <a:off x="7286689" y="3949664"/>
              <a:ext cx="611621" cy="162733"/>
            </a:xfrm>
            <a:prstGeom prst="rect">
              <a:avLst/>
            </a:prstGeom>
            <a:noFill/>
            <a:ln w="12700">
              <a:noFill/>
            </a:ln>
          </p:spPr>
          <p:txBody>
            <a:bodyPr wrap="square" lIns="27000" tIns="27000" rIns="27000" bIns="27000" rtlCol="0">
              <a:noAutofit/>
            </a:bodyPr>
            <a:lstStyle/>
            <a:p>
              <a:r>
                <a:rPr lang="en-GB" sz="900" dirty="0"/>
                <a:t>Region 2 (Sup RW + User RW)</a:t>
              </a:r>
            </a:p>
          </p:txBody>
        </p:sp>
        <p:sp>
          <p:nvSpPr>
            <p:cNvPr id="165" name="TextBox 164"/>
            <p:cNvSpPr txBox="1"/>
            <p:nvPr/>
          </p:nvSpPr>
          <p:spPr>
            <a:xfrm>
              <a:off x="2184800" y="5370819"/>
              <a:ext cx="685800" cy="227267"/>
            </a:xfrm>
            <a:prstGeom prst="rect">
              <a:avLst/>
            </a:prstGeom>
            <a:noFill/>
            <a:ln w="12700">
              <a:noFill/>
            </a:ln>
          </p:spPr>
          <p:txBody>
            <a:bodyPr wrap="none" lIns="27000" tIns="27000" rIns="27000" bIns="27000" rtlCol="0">
              <a:noAutofit/>
            </a:bodyPr>
            <a:lstStyle/>
            <a:p>
              <a:pPr algn="ctr"/>
              <a:r>
                <a:rPr lang="en-GB" sz="1050" dirty="0"/>
                <a:t>TASK 1</a:t>
              </a:r>
            </a:p>
          </p:txBody>
        </p:sp>
        <p:sp>
          <p:nvSpPr>
            <p:cNvPr id="166" name="TextBox 165"/>
            <p:cNvSpPr txBox="1"/>
            <p:nvPr/>
          </p:nvSpPr>
          <p:spPr>
            <a:xfrm>
              <a:off x="4229937" y="5351381"/>
              <a:ext cx="685800" cy="227267"/>
            </a:xfrm>
            <a:prstGeom prst="rect">
              <a:avLst/>
            </a:prstGeom>
            <a:noFill/>
            <a:ln w="12700">
              <a:noFill/>
            </a:ln>
          </p:spPr>
          <p:txBody>
            <a:bodyPr wrap="none" lIns="27000" tIns="27000" rIns="27000" bIns="27000" rtlCol="0">
              <a:noAutofit/>
            </a:bodyPr>
            <a:lstStyle/>
            <a:p>
              <a:pPr algn="ctr"/>
              <a:r>
                <a:rPr lang="en-GB" sz="1050" dirty="0"/>
                <a:t>TASK 2</a:t>
              </a:r>
            </a:p>
          </p:txBody>
        </p:sp>
        <p:sp>
          <p:nvSpPr>
            <p:cNvPr id="167" name="TextBox 166"/>
            <p:cNvSpPr txBox="1"/>
            <p:nvPr/>
          </p:nvSpPr>
          <p:spPr>
            <a:xfrm>
              <a:off x="6241773" y="5361528"/>
              <a:ext cx="685800" cy="227267"/>
            </a:xfrm>
            <a:prstGeom prst="rect">
              <a:avLst/>
            </a:prstGeom>
            <a:noFill/>
            <a:ln w="12700">
              <a:noFill/>
            </a:ln>
          </p:spPr>
          <p:txBody>
            <a:bodyPr wrap="none" lIns="27000" tIns="27000" rIns="27000" bIns="27000" rtlCol="0">
              <a:noAutofit/>
            </a:bodyPr>
            <a:lstStyle/>
            <a:p>
              <a:pPr algn="ctr"/>
              <a:r>
                <a:rPr lang="en-GB" sz="1050" dirty="0"/>
                <a:t>TASK 3</a:t>
              </a:r>
            </a:p>
          </p:txBody>
        </p:sp>
        <p:cxnSp>
          <p:nvCxnSpPr>
            <p:cNvPr id="168" name="Straight Arrow Connector 167"/>
            <p:cNvCxnSpPr/>
            <p:nvPr/>
          </p:nvCxnSpPr>
          <p:spPr bwMode="auto">
            <a:xfrm>
              <a:off x="3140277" y="3912057"/>
              <a:ext cx="0" cy="101860"/>
            </a:xfrm>
            <a:prstGeom prst="straightConnector1">
              <a:avLst/>
            </a:prstGeom>
            <a:noFill/>
            <a:ln w="12700" cap="flat" cmpd="sng" algn="ctr">
              <a:solidFill>
                <a:schemeClr val="tx1"/>
              </a:solidFill>
              <a:prstDash val="solid"/>
              <a:round/>
              <a:headEnd type="none" w="med" len="med"/>
              <a:tailEnd type="triangle"/>
            </a:ln>
            <a:effectLst/>
          </p:spPr>
        </p:cxnSp>
        <p:cxnSp>
          <p:nvCxnSpPr>
            <p:cNvPr id="169" name="Straight Arrow Connector 168"/>
            <p:cNvCxnSpPr/>
            <p:nvPr/>
          </p:nvCxnSpPr>
          <p:spPr bwMode="auto">
            <a:xfrm flipV="1">
              <a:off x="3140277" y="4068861"/>
              <a:ext cx="0" cy="112378"/>
            </a:xfrm>
            <a:prstGeom prst="straightConnector1">
              <a:avLst/>
            </a:prstGeom>
            <a:noFill/>
            <a:ln w="12700" cap="flat" cmpd="sng" algn="ctr">
              <a:solidFill>
                <a:schemeClr val="tx1"/>
              </a:solidFill>
              <a:prstDash val="solid"/>
              <a:round/>
              <a:headEnd type="none" w="med" len="med"/>
              <a:tailEnd type="triangle"/>
            </a:ln>
            <a:effectLst/>
          </p:spPr>
        </p:cxnSp>
        <p:cxnSp>
          <p:nvCxnSpPr>
            <p:cNvPr id="170" name="Straight Arrow Connector 169"/>
            <p:cNvCxnSpPr/>
            <p:nvPr/>
          </p:nvCxnSpPr>
          <p:spPr bwMode="auto">
            <a:xfrm flipV="1">
              <a:off x="5164820" y="4115061"/>
              <a:ext cx="0" cy="112378"/>
            </a:xfrm>
            <a:prstGeom prst="straightConnector1">
              <a:avLst/>
            </a:prstGeom>
            <a:noFill/>
            <a:ln w="12700" cap="flat" cmpd="sng" algn="ctr">
              <a:solidFill>
                <a:schemeClr val="tx1"/>
              </a:solidFill>
              <a:prstDash val="solid"/>
              <a:round/>
              <a:headEnd type="none" w="med" len="med"/>
              <a:tailEnd type="triangle"/>
            </a:ln>
            <a:effectLst/>
          </p:spPr>
        </p:cxnSp>
        <p:cxnSp>
          <p:nvCxnSpPr>
            <p:cNvPr id="171" name="Straight Arrow Connector 170"/>
            <p:cNvCxnSpPr/>
            <p:nvPr/>
          </p:nvCxnSpPr>
          <p:spPr bwMode="auto">
            <a:xfrm flipV="1">
              <a:off x="7163009" y="4178994"/>
              <a:ext cx="0" cy="112378"/>
            </a:xfrm>
            <a:prstGeom prst="straightConnector1">
              <a:avLst/>
            </a:prstGeom>
            <a:noFill/>
            <a:ln w="12700" cap="flat" cmpd="sng" algn="ctr">
              <a:solidFill>
                <a:schemeClr val="tx1"/>
              </a:solidFill>
              <a:prstDash val="solid"/>
              <a:round/>
              <a:headEnd type="none" w="med" len="med"/>
              <a:tailEnd type="triangle"/>
            </a:ln>
            <a:effectLst/>
          </p:spPr>
        </p:cxnSp>
        <p:cxnSp>
          <p:nvCxnSpPr>
            <p:cNvPr id="172" name="Straight Arrow Connector 171"/>
            <p:cNvCxnSpPr/>
            <p:nvPr/>
          </p:nvCxnSpPr>
          <p:spPr bwMode="auto">
            <a:xfrm>
              <a:off x="5162949" y="3982548"/>
              <a:ext cx="0" cy="101860"/>
            </a:xfrm>
            <a:prstGeom prst="straightConnector1">
              <a:avLst/>
            </a:prstGeom>
            <a:noFill/>
            <a:ln w="12700" cap="flat" cmpd="sng" algn="ctr">
              <a:solidFill>
                <a:schemeClr val="tx1"/>
              </a:solidFill>
              <a:prstDash val="solid"/>
              <a:round/>
              <a:headEnd type="none" w="med" len="med"/>
              <a:tailEnd type="triangle"/>
            </a:ln>
            <a:effectLst/>
          </p:spPr>
        </p:cxnSp>
        <p:cxnSp>
          <p:nvCxnSpPr>
            <p:cNvPr id="173" name="Straight Arrow Connector 172"/>
            <p:cNvCxnSpPr/>
            <p:nvPr/>
          </p:nvCxnSpPr>
          <p:spPr bwMode="auto">
            <a:xfrm>
              <a:off x="7163009" y="4039513"/>
              <a:ext cx="0" cy="101860"/>
            </a:xfrm>
            <a:prstGeom prst="straightConnector1">
              <a:avLst/>
            </a:prstGeom>
            <a:noFill/>
            <a:ln w="12700" cap="flat" cmpd="sng" algn="ctr">
              <a:solidFill>
                <a:schemeClr val="tx1"/>
              </a:solidFill>
              <a:prstDash val="solid"/>
              <a:round/>
              <a:headEnd type="none" w="med" len="med"/>
              <a:tailEnd type="triangle"/>
            </a:ln>
            <a:effectLst/>
          </p:spPr>
        </p:cxnSp>
        <p:sp>
          <p:nvSpPr>
            <p:cNvPr id="174" name="Rectangle 173"/>
            <p:cNvSpPr/>
            <p:nvPr/>
          </p:nvSpPr>
          <p:spPr bwMode="auto">
            <a:xfrm>
              <a:off x="2097521" y="4034571"/>
              <a:ext cx="871724" cy="34289"/>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175" name="Rectangle 174"/>
            <p:cNvSpPr/>
            <p:nvPr/>
          </p:nvSpPr>
          <p:spPr bwMode="auto">
            <a:xfrm>
              <a:off x="4143709" y="4083111"/>
              <a:ext cx="871724" cy="34289"/>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176" name="Rectangle 175"/>
            <p:cNvSpPr/>
            <p:nvPr/>
          </p:nvSpPr>
          <p:spPr bwMode="auto">
            <a:xfrm>
              <a:off x="6148812" y="4146771"/>
              <a:ext cx="871724" cy="34289"/>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33" name="Rectangle 32"/>
            <p:cNvSpPr/>
            <p:nvPr/>
          </p:nvSpPr>
          <p:spPr bwMode="auto">
            <a:xfrm>
              <a:off x="2097521" y="4209069"/>
              <a:ext cx="871724" cy="34289"/>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177" name="Rectangle 176"/>
            <p:cNvSpPr/>
            <p:nvPr/>
          </p:nvSpPr>
          <p:spPr bwMode="auto">
            <a:xfrm>
              <a:off x="4146518" y="4196105"/>
              <a:ext cx="871724" cy="34289"/>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178" name="Rectangle 177"/>
            <p:cNvSpPr/>
            <p:nvPr/>
          </p:nvSpPr>
          <p:spPr bwMode="auto">
            <a:xfrm>
              <a:off x="6148811" y="4211986"/>
              <a:ext cx="871724" cy="34289"/>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35" name="Rectangle 34"/>
            <p:cNvSpPr/>
            <p:nvPr/>
          </p:nvSpPr>
          <p:spPr bwMode="auto">
            <a:xfrm>
              <a:off x="4143709" y="3996594"/>
              <a:ext cx="871724" cy="34289"/>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179" name="Rectangle 178"/>
            <p:cNvSpPr/>
            <p:nvPr/>
          </p:nvSpPr>
          <p:spPr bwMode="auto">
            <a:xfrm>
              <a:off x="2096097" y="4000052"/>
              <a:ext cx="871724" cy="34289"/>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sp>
          <p:nvSpPr>
            <p:cNvPr id="36" name="Rectangle 35"/>
            <p:cNvSpPr/>
            <p:nvPr/>
          </p:nvSpPr>
          <p:spPr bwMode="auto">
            <a:xfrm>
              <a:off x="6146002" y="3100630"/>
              <a:ext cx="874533" cy="133673"/>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t" anchorCtr="0" compatLnSpc="1">
              <a:prstTxWarp prst="textNoShape">
                <a:avLst/>
              </a:prstTxWarp>
            </a:bodyPr>
            <a:lstStyle/>
            <a:p>
              <a:endParaRPr lang="en-GB" sz="1200"/>
            </a:p>
          </p:txBody>
        </p:sp>
        <p:cxnSp>
          <p:nvCxnSpPr>
            <p:cNvPr id="38" name="Straight Arrow Connector 37"/>
            <p:cNvCxnSpPr/>
            <p:nvPr/>
          </p:nvCxnSpPr>
          <p:spPr bwMode="auto">
            <a:xfrm flipH="1" flipV="1">
              <a:off x="3016600" y="4275844"/>
              <a:ext cx="201236" cy="209240"/>
            </a:xfrm>
            <a:prstGeom prst="straightConnector1">
              <a:avLst/>
            </a:prstGeom>
            <a:noFill/>
            <a:ln w="12700" cap="flat" cmpd="sng" algn="ctr">
              <a:solidFill>
                <a:schemeClr val="tx1"/>
              </a:solidFill>
              <a:prstDash val="solid"/>
              <a:round/>
              <a:headEnd type="none" w="med" len="med"/>
              <a:tailEnd type="triangle"/>
            </a:ln>
            <a:effectLst/>
          </p:spPr>
        </p:cxnSp>
        <p:cxnSp>
          <p:nvCxnSpPr>
            <p:cNvPr id="40" name="Straight Arrow Connector 39"/>
            <p:cNvCxnSpPr/>
            <p:nvPr/>
          </p:nvCxnSpPr>
          <p:spPr bwMode="auto">
            <a:xfrm flipV="1">
              <a:off x="3850677" y="4265032"/>
              <a:ext cx="248591" cy="263444"/>
            </a:xfrm>
            <a:prstGeom prst="straightConnector1">
              <a:avLst/>
            </a:prstGeom>
            <a:noFill/>
            <a:ln w="12700" cap="flat" cmpd="sng" algn="ctr">
              <a:solidFill>
                <a:schemeClr val="tx1"/>
              </a:solidFill>
              <a:prstDash val="solid"/>
              <a:round/>
              <a:headEnd type="none" w="med" len="med"/>
              <a:tailEnd type="triangle"/>
            </a:ln>
            <a:effectLst/>
          </p:spPr>
        </p:cxnSp>
        <p:sp>
          <p:nvSpPr>
            <p:cNvPr id="180" name="TextBox 179"/>
            <p:cNvSpPr txBox="1"/>
            <p:nvPr/>
          </p:nvSpPr>
          <p:spPr>
            <a:xfrm>
              <a:off x="3106341" y="4478847"/>
              <a:ext cx="966118" cy="386259"/>
            </a:xfrm>
            <a:prstGeom prst="rect">
              <a:avLst/>
            </a:prstGeom>
            <a:noFill/>
            <a:ln w="12700">
              <a:noFill/>
            </a:ln>
          </p:spPr>
          <p:txBody>
            <a:bodyPr wrap="none" lIns="27000" tIns="27000" rIns="27000" bIns="27000" rtlCol="0">
              <a:noAutofit/>
            </a:bodyPr>
            <a:lstStyle/>
            <a:p>
              <a:pPr>
                <a:spcBef>
                  <a:spcPts val="0"/>
                </a:spcBef>
              </a:pPr>
              <a:r>
                <a:rPr lang="en-GB" sz="900" dirty="0"/>
                <a:t>Global data region. </a:t>
              </a:r>
            </a:p>
            <a:p>
              <a:pPr>
                <a:spcBef>
                  <a:spcPts val="0"/>
                </a:spcBef>
              </a:pPr>
              <a:r>
                <a:rPr lang="en-GB" sz="900" dirty="0"/>
                <a:t>Region 5 (Sup RW +</a:t>
              </a:r>
            </a:p>
            <a:p>
              <a:pPr>
                <a:spcBef>
                  <a:spcPts val="0"/>
                </a:spcBef>
              </a:pPr>
              <a:r>
                <a:rPr lang="en-GB" sz="900" dirty="0"/>
                <a:t>User RW)</a:t>
              </a:r>
            </a:p>
          </p:txBody>
        </p:sp>
        <p:sp>
          <p:nvSpPr>
            <p:cNvPr id="191" name="TextBox 190"/>
            <p:cNvSpPr txBox="1"/>
            <p:nvPr/>
          </p:nvSpPr>
          <p:spPr>
            <a:xfrm>
              <a:off x="5115903" y="4408724"/>
              <a:ext cx="966118" cy="386259"/>
            </a:xfrm>
            <a:prstGeom prst="rect">
              <a:avLst/>
            </a:prstGeom>
            <a:noFill/>
            <a:ln w="12700">
              <a:noFill/>
            </a:ln>
          </p:spPr>
          <p:txBody>
            <a:bodyPr wrap="none" lIns="27000" tIns="27000" rIns="27000" bIns="27000" rtlCol="0">
              <a:noAutofit/>
            </a:bodyPr>
            <a:lstStyle/>
            <a:p>
              <a:pPr>
                <a:spcBef>
                  <a:spcPts val="0"/>
                </a:spcBef>
              </a:pPr>
              <a:r>
                <a:rPr lang="en-GB" sz="900" dirty="0"/>
                <a:t>Global data region. </a:t>
              </a:r>
            </a:p>
            <a:p>
              <a:pPr>
                <a:spcBef>
                  <a:spcPts val="0"/>
                </a:spcBef>
              </a:pPr>
              <a:r>
                <a:rPr lang="en-GB" sz="900" dirty="0"/>
                <a:t>Region 5 (Sup RW +</a:t>
              </a:r>
            </a:p>
            <a:p>
              <a:pPr>
                <a:spcBef>
                  <a:spcPts val="0"/>
                </a:spcBef>
              </a:pPr>
              <a:r>
                <a:rPr lang="en-GB" sz="900" dirty="0"/>
                <a:t>User RO)</a:t>
              </a:r>
            </a:p>
          </p:txBody>
        </p:sp>
        <p:cxnSp>
          <p:nvCxnSpPr>
            <p:cNvPr id="193" name="Straight Arrow Connector 192"/>
            <p:cNvCxnSpPr>
              <a:endCxn id="178" idx="1"/>
            </p:cNvCxnSpPr>
            <p:nvPr/>
          </p:nvCxnSpPr>
          <p:spPr bwMode="auto">
            <a:xfrm flipV="1">
              <a:off x="5931792" y="4229131"/>
              <a:ext cx="217021" cy="208229"/>
            </a:xfrm>
            <a:prstGeom prst="straightConnector1">
              <a:avLst/>
            </a:prstGeom>
            <a:noFill/>
            <a:ln w="12700" cap="flat" cmpd="sng" algn="ctr">
              <a:solidFill>
                <a:schemeClr val="tx1"/>
              </a:solidFill>
              <a:prstDash val="solid"/>
              <a:round/>
              <a:headEnd type="none" w="med" len="med"/>
              <a:tailEnd type="triangle"/>
            </a:ln>
            <a:effectLst/>
          </p:spPr>
        </p:cxnSp>
        <p:sp>
          <p:nvSpPr>
            <p:cNvPr id="194" name="TextBox 193"/>
            <p:cNvSpPr txBox="1"/>
            <p:nvPr/>
          </p:nvSpPr>
          <p:spPr>
            <a:xfrm>
              <a:off x="3031268" y="3208735"/>
              <a:ext cx="966118" cy="268454"/>
            </a:xfrm>
            <a:prstGeom prst="rect">
              <a:avLst/>
            </a:prstGeom>
            <a:noFill/>
            <a:ln w="12700">
              <a:noFill/>
            </a:ln>
          </p:spPr>
          <p:txBody>
            <a:bodyPr wrap="none" lIns="27000" tIns="27000" rIns="27000" bIns="27000" rtlCol="0">
              <a:noAutofit/>
            </a:bodyPr>
            <a:lstStyle/>
            <a:p>
              <a:pPr>
                <a:spcBef>
                  <a:spcPts val="0"/>
                </a:spcBef>
              </a:pPr>
              <a:r>
                <a:rPr lang="en-GB" sz="900" dirty="0"/>
                <a:t>Shared data region. </a:t>
              </a:r>
            </a:p>
            <a:p>
              <a:pPr algn="ctr">
                <a:spcBef>
                  <a:spcPts val="0"/>
                </a:spcBef>
              </a:pPr>
              <a:r>
                <a:rPr lang="en-GB" sz="900" dirty="0"/>
                <a:t>Region 3</a:t>
              </a:r>
            </a:p>
          </p:txBody>
        </p:sp>
        <p:cxnSp>
          <p:nvCxnSpPr>
            <p:cNvPr id="196" name="Straight Arrow Connector 195"/>
            <p:cNvCxnSpPr/>
            <p:nvPr/>
          </p:nvCxnSpPr>
          <p:spPr bwMode="auto">
            <a:xfrm flipH="1">
              <a:off x="3016601" y="3493995"/>
              <a:ext cx="380188" cy="455669"/>
            </a:xfrm>
            <a:prstGeom prst="straightConnector1">
              <a:avLst/>
            </a:prstGeom>
            <a:noFill/>
            <a:ln w="12700" cap="flat" cmpd="sng" algn="ctr">
              <a:solidFill>
                <a:schemeClr val="tx1"/>
              </a:solidFill>
              <a:prstDash val="solid"/>
              <a:round/>
              <a:headEnd type="none" w="med" len="med"/>
              <a:tailEnd type="triangle"/>
            </a:ln>
            <a:effectLst/>
          </p:spPr>
        </p:cxnSp>
        <p:cxnSp>
          <p:nvCxnSpPr>
            <p:cNvPr id="198" name="Straight Arrow Connector 197"/>
            <p:cNvCxnSpPr/>
            <p:nvPr/>
          </p:nvCxnSpPr>
          <p:spPr bwMode="auto">
            <a:xfrm>
              <a:off x="3700168" y="3441788"/>
              <a:ext cx="408755" cy="513327"/>
            </a:xfrm>
            <a:prstGeom prst="straightConnector1">
              <a:avLst/>
            </a:prstGeom>
            <a:noFill/>
            <a:ln w="12700" cap="flat" cmpd="sng" algn="ctr">
              <a:solidFill>
                <a:schemeClr val="tx1"/>
              </a:solidFill>
              <a:prstDash val="solid"/>
              <a:round/>
              <a:headEnd type="none" w="med" len="med"/>
              <a:tailEnd type="triangle"/>
            </a:ln>
            <a:effectLst/>
          </p:spPr>
        </p:cxnSp>
        <p:sp>
          <p:nvSpPr>
            <p:cNvPr id="199" name="TextBox 198"/>
            <p:cNvSpPr txBox="1"/>
            <p:nvPr/>
          </p:nvSpPr>
          <p:spPr>
            <a:xfrm>
              <a:off x="3544791" y="3628014"/>
              <a:ext cx="536596" cy="179567"/>
            </a:xfrm>
            <a:prstGeom prst="rect">
              <a:avLst/>
            </a:prstGeom>
            <a:noFill/>
            <a:ln w="12700">
              <a:noFill/>
            </a:ln>
          </p:spPr>
          <p:txBody>
            <a:bodyPr wrap="none" lIns="27000" tIns="27000" rIns="27000" bIns="27000" rtlCol="0">
              <a:noAutofit/>
            </a:bodyPr>
            <a:lstStyle/>
            <a:p>
              <a:r>
                <a:rPr lang="en-GB" sz="900" dirty="0"/>
                <a:t>User RW</a:t>
              </a:r>
            </a:p>
          </p:txBody>
        </p:sp>
        <p:sp>
          <p:nvSpPr>
            <p:cNvPr id="200" name="TextBox 199"/>
            <p:cNvSpPr txBox="1"/>
            <p:nvPr/>
          </p:nvSpPr>
          <p:spPr>
            <a:xfrm>
              <a:off x="3043191" y="3602829"/>
              <a:ext cx="536596" cy="179567"/>
            </a:xfrm>
            <a:prstGeom prst="rect">
              <a:avLst/>
            </a:prstGeom>
            <a:noFill/>
            <a:ln w="12700">
              <a:noFill/>
            </a:ln>
          </p:spPr>
          <p:txBody>
            <a:bodyPr wrap="none" lIns="27000" tIns="27000" rIns="27000" bIns="27000" rtlCol="0">
              <a:noAutofit/>
            </a:bodyPr>
            <a:lstStyle/>
            <a:p>
              <a:r>
                <a:rPr lang="en-GB" sz="900" dirty="0"/>
                <a:t>User RO</a:t>
              </a:r>
            </a:p>
          </p:txBody>
        </p:sp>
        <p:sp>
          <p:nvSpPr>
            <p:cNvPr id="205" name="TextBox 204"/>
            <p:cNvSpPr txBox="1"/>
            <p:nvPr/>
          </p:nvSpPr>
          <p:spPr>
            <a:xfrm>
              <a:off x="5415034" y="3346461"/>
              <a:ext cx="464780" cy="268454"/>
            </a:xfrm>
            <a:prstGeom prst="rect">
              <a:avLst/>
            </a:prstGeom>
            <a:noFill/>
            <a:ln w="12700">
              <a:noFill/>
            </a:ln>
          </p:spPr>
          <p:txBody>
            <a:bodyPr wrap="none" lIns="27000" tIns="27000" rIns="27000" bIns="27000" rtlCol="0">
              <a:noAutofit/>
            </a:bodyPr>
            <a:lstStyle/>
            <a:p>
              <a:pPr algn="ctr">
                <a:spcBef>
                  <a:spcPts val="0"/>
                </a:spcBef>
              </a:pPr>
              <a:r>
                <a:rPr lang="en-GB" sz="900" dirty="0"/>
                <a:t>Private data </a:t>
              </a:r>
            </a:p>
            <a:p>
              <a:pPr>
                <a:spcBef>
                  <a:spcPts val="0"/>
                </a:spcBef>
              </a:pPr>
              <a:r>
                <a:rPr lang="en-GB" sz="900" dirty="0"/>
                <a:t>region</a:t>
              </a:r>
            </a:p>
          </p:txBody>
        </p:sp>
        <p:cxnSp>
          <p:nvCxnSpPr>
            <p:cNvPr id="207" name="Straight Arrow Connector 206"/>
            <p:cNvCxnSpPr/>
            <p:nvPr/>
          </p:nvCxnSpPr>
          <p:spPr bwMode="auto">
            <a:xfrm flipV="1">
              <a:off x="5748996" y="3167467"/>
              <a:ext cx="397007" cy="203786"/>
            </a:xfrm>
            <a:prstGeom prst="straightConnector1">
              <a:avLst/>
            </a:prstGeom>
            <a:noFill/>
            <a:ln w="1270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xmlns="" val="11531390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72149" y="923181"/>
            <a:ext cx="8671851" cy="352928"/>
          </a:xfrm>
          <a:prstGeom prst="rect">
            <a:avLst/>
          </a:prstGeom>
          <a:noFill/>
          <a:ln w="9525" cap="flat" cmpd="sng" algn="ctr">
            <a:noFill/>
            <a:prstDash val="solid"/>
            <a:miter lim="800000"/>
            <a:headEnd/>
            <a:tailEnd/>
          </a:ln>
          <a:effectLst/>
        </p:spPr>
        <p:txBody>
          <a:bodyPr lIns="64006" tIns="32003" rIns="64006" bIns="32003"/>
          <a:lstStyle/>
          <a:p>
            <a:pPr defTabSz="701279" eaLnBrk="0" hangingPunct="0">
              <a:lnSpc>
                <a:spcPct val="150000"/>
              </a:lnSpc>
              <a:spcBef>
                <a:spcPct val="0"/>
              </a:spcBef>
              <a:defRPr/>
            </a:pPr>
            <a:r>
              <a:rPr lang="en-US" sz="2000" dirty="0">
                <a:solidFill>
                  <a:srgbClr val="318385"/>
                </a:solidFill>
                <a:latin typeface="+mj-lt"/>
              </a:rPr>
              <a:t>WITTENSTEIN h</a:t>
            </a:r>
            <a:r>
              <a:rPr lang="en-US" sz="2000" dirty="0" smtClean="0">
                <a:solidFill>
                  <a:srgbClr val="318385"/>
                </a:solidFill>
                <a:latin typeface="+mj-lt"/>
              </a:rPr>
              <a:t>igh </a:t>
            </a:r>
            <a:r>
              <a:rPr lang="en-US" sz="2000" dirty="0">
                <a:solidFill>
                  <a:srgbClr val="318385"/>
                </a:solidFill>
                <a:latin typeface="+mj-lt"/>
              </a:rPr>
              <a:t>i</a:t>
            </a:r>
            <a:r>
              <a:rPr lang="en-US" sz="2000" dirty="0" smtClean="0">
                <a:solidFill>
                  <a:srgbClr val="318385"/>
                </a:solidFill>
                <a:latin typeface="+mj-lt"/>
              </a:rPr>
              <a:t>ntegrity systems: </a:t>
            </a:r>
            <a:r>
              <a:rPr lang="en-US" sz="2000" dirty="0">
                <a:solidFill>
                  <a:srgbClr val="318385"/>
                </a:solidFill>
                <a:latin typeface="+mj-lt"/>
              </a:rPr>
              <a:t>A World Leading RTOS Ecosystem</a:t>
            </a:r>
          </a:p>
          <a:p>
            <a:pPr defTabSz="701279" eaLnBrk="0" hangingPunct="0">
              <a:lnSpc>
                <a:spcPct val="150000"/>
              </a:lnSpc>
              <a:spcBef>
                <a:spcPct val="0"/>
              </a:spcBef>
              <a:defRPr/>
            </a:pPr>
            <a:endParaRPr lang="en-GB" sz="600" dirty="0">
              <a:solidFill>
                <a:srgbClr val="0C0C0C"/>
              </a:solidFill>
              <a:latin typeface="+mj-lt"/>
            </a:endParaRPr>
          </a:p>
        </p:txBody>
      </p:sp>
      <p:pic>
        <p:nvPicPr>
          <p:cNvPr id="3" name="Picture 2" descr="internationalecosystem_long.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61" y="1536505"/>
            <a:ext cx="7948093" cy="3016445"/>
          </a:xfrm>
          <a:prstGeom prst="rect">
            <a:avLst/>
          </a:prstGeom>
        </p:spPr>
      </p:pic>
    </p:spTree>
    <p:extLst>
      <p:ext uri="{BB962C8B-B14F-4D97-AF65-F5344CB8AC3E}">
        <p14:creationId xmlns:p14="http://schemas.microsoft.com/office/powerpoint/2010/main" xmlns="" val="8560022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Common Problems with Using the MPU</a:t>
            </a:r>
            <a:endParaRPr lang="en-GB" sz="2000" dirty="0"/>
          </a:p>
        </p:txBody>
      </p:sp>
      <p:sp>
        <p:nvSpPr>
          <p:cNvPr id="3" name="Content Placeholder 2"/>
          <p:cNvSpPr>
            <a:spLocks noGrp="1"/>
          </p:cNvSpPr>
          <p:nvPr>
            <p:ph idx="1"/>
          </p:nvPr>
        </p:nvSpPr>
        <p:spPr/>
        <p:txBody>
          <a:bodyPr/>
          <a:lstStyle/>
          <a:p>
            <a:r>
              <a:rPr lang="en-GB" sz="1600" dirty="0" smtClean="0"/>
              <a:t>Human nature – designing the memory map, managing the linker script etc. are non trivial especially when the development spans multiple teams. The tendency to allocate everything to shared data or declare the task privileged has to be managed. 						</a:t>
            </a:r>
          </a:p>
          <a:p>
            <a:r>
              <a:rPr lang="en-GB" sz="1600" dirty="0" smtClean="0"/>
              <a:t>Not enough regions – even when everybody is on-board, most microprocessors do not offer enough memory regions to really control the memory space.</a:t>
            </a:r>
          </a:p>
          <a:p>
            <a:endParaRPr lang="en-GB" sz="1600" dirty="0" smtClean="0"/>
          </a:p>
          <a:p>
            <a:r>
              <a:rPr lang="en-GB" sz="1600" dirty="0"/>
              <a:t>Interrupt </a:t>
            </a:r>
            <a:r>
              <a:rPr lang="en-GB" sz="1600" dirty="0" smtClean="0"/>
              <a:t>handlers – will always be privileged and therefore typically are not constrained by the MPU. Or if they are constrained then they will run with permissions in force when the exception occurs. </a:t>
            </a:r>
            <a:endParaRPr lang="en-GB" sz="1600" dirty="0"/>
          </a:p>
          <a:p>
            <a:endParaRPr lang="en-GB" sz="1600" dirty="0" smtClean="0"/>
          </a:p>
          <a:p>
            <a:r>
              <a:rPr lang="en-GB" sz="1600" dirty="0" smtClean="0"/>
              <a:t>What to do when an error is detected – in a microprocessor based system, managing to recover from a major fault condition such as a hard fault or MPU fault is difficult.</a:t>
            </a:r>
            <a:endParaRPr lang="en-GB" sz="1600" dirty="0"/>
          </a:p>
        </p:txBody>
      </p:sp>
    </p:spTree>
    <p:custDataLst>
      <p:tags r:id="rId1"/>
    </p:custDataLst>
    <p:extLst>
      <p:ext uri="{BB962C8B-B14F-4D97-AF65-F5344CB8AC3E}">
        <p14:creationId xmlns:p14="http://schemas.microsoft.com/office/powerpoint/2010/main" xmlns="" val="23492472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Summary</a:t>
            </a:r>
            <a:endParaRPr lang="en-GB" sz="2000" dirty="0"/>
          </a:p>
        </p:txBody>
      </p:sp>
      <p:sp>
        <p:nvSpPr>
          <p:cNvPr id="3" name="Content Placeholder 2"/>
          <p:cNvSpPr>
            <a:spLocks noGrp="1"/>
          </p:cNvSpPr>
          <p:nvPr>
            <p:ph idx="1"/>
          </p:nvPr>
        </p:nvSpPr>
        <p:spPr/>
        <p:txBody>
          <a:bodyPr/>
          <a:lstStyle/>
          <a:p>
            <a:endParaRPr lang="en-GB" dirty="0"/>
          </a:p>
          <a:p>
            <a:r>
              <a:rPr lang="en-GB" sz="1600" dirty="0" smtClean="0"/>
              <a:t>Why an MPU can be helpful in systems that need to be certified as safe or secure.</a:t>
            </a:r>
            <a:endParaRPr lang="en-GB" sz="1600" dirty="0"/>
          </a:p>
          <a:p>
            <a:endParaRPr lang="en-GB" sz="1600" dirty="0"/>
          </a:p>
          <a:p>
            <a:r>
              <a:rPr lang="en-GB" sz="1600" dirty="0" smtClean="0"/>
              <a:t>Multi </a:t>
            </a:r>
            <a:r>
              <a:rPr lang="en-GB" sz="1600" dirty="0"/>
              <a:t>Core and Multi Processor Architectures as a means of </a:t>
            </a:r>
            <a:r>
              <a:rPr lang="en-GB" sz="1600" dirty="0" smtClean="0"/>
              <a:t>partitioning and how the MPU is still useful.</a:t>
            </a:r>
            <a:endParaRPr lang="en-GB" sz="1600" dirty="0"/>
          </a:p>
          <a:p>
            <a:endParaRPr lang="en-GB" sz="1600" dirty="0"/>
          </a:p>
          <a:p>
            <a:r>
              <a:rPr lang="en-GB" sz="1600" dirty="0" smtClean="0"/>
              <a:t>What we can do with the </a:t>
            </a:r>
            <a:r>
              <a:rPr lang="en-GB" sz="1600" dirty="0"/>
              <a:t>MPU to partition and protect</a:t>
            </a:r>
            <a:r>
              <a:rPr lang="en-GB" sz="1600" dirty="0" smtClean="0"/>
              <a:t>.</a:t>
            </a:r>
          </a:p>
          <a:p>
            <a:endParaRPr lang="en-GB" sz="1600" dirty="0"/>
          </a:p>
          <a:p>
            <a:r>
              <a:rPr lang="en-GB" sz="1600" dirty="0" smtClean="0"/>
              <a:t>How an RTOS that natively supports the MPU gives greater scope with regards to partitioning.</a:t>
            </a:r>
          </a:p>
          <a:p>
            <a:endParaRPr lang="en-GB" dirty="0"/>
          </a:p>
        </p:txBody>
      </p:sp>
    </p:spTree>
    <p:custDataLst>
      <p:tags r:id="rId1"/>
    </p:custDataLst>
    <p:extLst>
      <p:ext uri="{BB962C8B-B14F-4D97-AF65-F5344CB8AC3E}">
        <p14:creationId xmlns:p14="http://schemas.microsoft.com/office/powerpoint/2010/main" xmlns="" val="9332108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Objectives</a:t>
            </a:r>
            <a:endParaRPr lang="en-GB" sz="2000" dirty="0"/>
          </a:p>
        </p:txBody>
      </p:sp>
      <p:sp>
        <p:nvSpPr>
          <p:cNvPr id="3" name="Content Placeholder 2"/>
          <p:cNvSpPr>
            <a:spLocks noGrp="1"/>
          </p:cNvSpPr>
          <p:nvPr>
            <p:ph idx="1"/>
          </p:nvPr>
        </p:nvSpPr>
        <p:spPr/>
        <p:txBody>
          <a:bodyPr/>
          <a:lstStyle/>
          <a:p>
            <a:r>
              <a:rPr lang="en-GB" sz="1600" smtClean="0"/>
              <a:t>Safety </a:t>
            </a:r>
            <a:r>
              <a:rPr lang="en-GB" sz="1600" dirty="0" smtClean="0"/>
              <a:t>Systems, Functional Safety, Software Components and Partitioning.</a:t>
            </a:r>
          </a:p>
          <a:p>
            <a:pPr marL="0" indent="0">
              <a:buNone/>
            </a:pPr>
            <a:endParaRPr lang="en-GB" sz="1600" dirty="0" smtClean="0"/>
          </a:p>
          <a:p>
            <a:r>
              <a:rPr lang="en-GB" sz="1600" dirty="0" smtClean="0"/>
              <a:t>Multi Core and Multi Processor Architectures as a means of Partitioning.</a:t>
            </a:r>
          </a:p>
          <a:p>
            <a:endParaRPr lang="en-GB" sz="1600" dirty="0" smtClean="0"/>
          </a:p>
          <a:p>
            <a:r>
              <a:rPr lang="en-GB" sz="1600" dirty="0" smtClean="0"/>
              <a:t>Using the MPU to Partition and </a:t>
            </a:r>
            <a:r>
              <a:rPr lang="en-GB" sz="1600" dirty="0"/>
              <a:t>P</a:t>
            </a:r>
            <a:r>
              <a:rPr lang="en-GB" sz="1600" dirty="0" smtClean="0"/>
              <a:t>rotect.</a:t>
            </a:r>
            <a:endParaRPr lang="en-GB" sz="1600" dirty="0"/>
          </a:p>
          <a:p>
            <a:endParaRPr lang="en-GB" sz="1600" dirty="0" smtClean="0"/>
          </a:p>
        </p:txBody>
      </p:sp>
    </p:spTree>
    <p:extLst>
      <p:ext uri="{BB962C8B-B14F-4D97-AF65-F5344CB8AC3E}">
        <p14:creationId xmlns:p14="http://schemas.microsoft.com/office/powerpoint/2010/main" xmlns="" val="26232736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Safety, Security, Software and Systems</a:t>
            </a:r>
            <a:endParaRPr lang="en-GB" sz="2000" dirty="0"/>
          </a:p>
        </p:txBody>
      </p:sp>
      <p:sp>
        <p:nvSpPr>
          <p:cNvPr id="3" name="Content Placeholder 2"/>
          <p:cNvSpPr>
            <a:spLocks noGrp="1"/>
          </p:cNvSpPr>
          <p:nvPr>
            <p:ph idx="1"/>
          </p:nvPr>
        </p:nvSpPr>
        <p:spPr/>
        <p:txBody>
          <a:bodyPr/>
          <a:lstStyle/>
          <a:p>
            <a:r>
              <a:rPr lang="en-GB" sz="1600" dirty="0" smtClean="0"/>
              <a:t>In embedded systems, when we talk about “Safety”, we usually mean ‘Functional Safety’. Every industry sector has its own set of standards setting out the development steps and verification activities required for a product to achieve a given Safety Integrity Level (SIL).</a:t>
            </a:r>
          </a:p>
          <a:p>
            <a:r>
              <a:rPr lang="en-GB" sz="1600" dirty="0" smtClean="0"/>
              <a:t>When we are talking about “Security”, we mean guaranteeing integrity, preventing intrusion and unauthorized use of resources.</a:t>
            </a:r>
          </a:p>
          <a:p>
            <a:r>
              <a:rPr lang="en-GB" sz="1600" dirty="0" smtClean="0"/>
              <a:t>For both of these aims, using an MPU can help by preventing code from operating or accessing data outside of its assigned bounds.</a:t>
            </a:r>
          </a:p>
          <a:p>
            <a:r>
              <a:rPr lang="en-GB" sz="1600" dirty="0" smtClean="0"/>
              <a:t>Does not matter which industry sector or standards we need to be compliant to, using an MPU can help to prove that the system is operating within its assigned parameters.</a:t>
            </a:r>
          </a:p>
          <a:p>
            <a:endParaRPr lang="en-GB" sz="1600" dirty="0"/>
          </a:p>
          <a:p>
            <a:r>
              <a:rPr lang="en-GB" sz="1600" dirty="0" smtClean="0"/>
              <a:t>Finally, “Safety” and “Security” apply to “Systems” and can encompass multiple devices featuring hardware and software; however we are primarily concerned with software within this talk.</a:t>
            </a:r>
          </a:p>
        </p:txBody>
      </p:sp>
    </p:spTree>
    <p:extLst>
      <p:ext uri="{BB962C8B-B14F-4D97-AF65-F5344CB8AC3E}">
        <p14:creationId xmlns:p14="http://schemas.microsoft.com/office/powerpoint/2010/main" xmlns="" val="41464856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Software Components and System Partitioning</a:t>
            </a:r>
            <a:endParaRPr lang="en-GB" sz="2000" dirty="0"/>
          </a:p>
        </p:txBody>
      </p:sp>
      <p:sp>
        <p:nvSpPr>
          <p:cNvPr id="3" name="Content Placeholder 2"/>
          <p:cNvSpPr>
            <a:spLocks noGrp="1"/>
          </p:cNvSpPr>
          <p:nvPr>
            <p:ph idx="1"/>
          </p:nvPr>
        </p:nvSpPr>
        <p:spPr/>
        <p:txBody>
          <a:bodyPr/>
          <a:lstStyle/>
          <a:p>
            <a:pPr marL="0" indent="0">
              <a:buNone/>
            </a:pPr>
            <a:r>
              <a:rPr lang="en-GB" sz="1600" dirty="0" smtClean="0"/>
              <a:t>Another use for an MPU is to enforce partitioning. This is just part of the wider subject of mixed SIL programming, where critical parts of the system are developed to the required SIL level. However, we may also use commercial grade software (COTS or SOUP) as well as lower grade software developed in house. </a:t>
            </a:r>
          </a:p>
          <a:p>
            <a:pPr marL="0" indent="0">
              <a:buNone/>
            </a:pPr>
            <a:endParaRPr lang="en-GB" sz="1600" dirty="0" smtClean="0"/>
          </a:p>
          <a:p>
            <a:pPr marL="0" indent="0">
              <a:buNone/>
            </a:pPr>
            <a:r>
              <a:rPr lang="en-GB" sz="1600" dirty="0" smtClean="0"/>
              <a:t>For full mixed SIL programming to work, we need to:</a:t>
            </a:r>
          </a:p>
          <a:p>
            <a:pPr marL="257175" indent="-257175">
              <a:buAutoNum type="arabicParenR"/>
            </a:pPr>
            <a:r>
              <a:rPr lang="en-GB" sz="1600" dirty="0" smtClean="0"/>
              <a:t>Identify </a:t>
            </a:r>
            <a:r>
              <a:rPr lang="en-GB" sz="1600" dirty="0"/>
              <a:t>safety </a:t>
            </a:r>
            <a:r>
              <a:rPr lang="en-GB" sz="1600" dirty="0" smtClean="0"/>
              <a:t>functions and use case requirements.</a:t>
            </a:r>
          </a:p>
          <a:p>
            <a:pPr marL="257175" indent="-257175">
              <a:buAutoNum type="arabicParenR"/>
            </a:pPr>
            <a:r>
              <a:rPr lang="en-GB" sz="1600" dirty="0" smtClean="0"/>
              <a:t>Ensure that the system architecture can supply the necessary spatial separation (i.e. prohibit memory accesses by non-safety code that could compromise the operation of the safety software).</a:t>
            </a:r>
          </a:p>
          <a:p>
            <a:pPr marL="257175" indent="-257175">
              <a:buFont typeface="Arial" pitchFamily="34" charset="0"/>
              <a:buAutoNum type="arabicParenR"/>
            </a:pPr>
            <a:r>
              <a:rPr lang="en-GB" sz="1600" dirty="0"/>
              <a:t>Ensure that the system architecture can supply the necessary </a:t>
            </a:r>
            <a:r>
              <a:rPr lang="en-GB" sz="1600" dirty="0" smtClean="0"/>
              <a:t>temporal separation (i.e. prove that non-safety software cannot prevent the safety software having sufficient run time to achieve its purpose).</a:t>
            </a:r>
            <a:endParaRPr lang="en-GB" sz="1600" dirty="0"/>
          </a:p>
          <a:p>
            <a:pPr marL="257175" indent="-257175">
              <a:buAutoNum type="arabicParenR"/>
            </a:pPr>
            <a:r>
              <a:rPr lang="en-GB" sz="1600" dirty="0" smtClean="0"/>
              <a:t>Be able to prove that the requirements have been correctly implemented.</a:t>
            </a:r>
          </a:p>
          <a:p>
            <a:endParaRPr lang="en-GB" dirty="0" smtClean="0"/>
          </a:p>
          <a:p>
            <a:pPr marL="0" indent="0">
              <a:buNone/>
            </a:pPr>
            <a:endParaRPr lang="en-GB" dirty="0"/>
          </a:p>
        </p:txBody>
      </p:sp>
    </p:spTree>
    <p:extLst>
      <p:ext uri="{BB962C8B-B14F-4D97-AF65-F5344CB8AC3E}">
        <p14:creationId xmlns:p14="http://schemas.microsoft.com/office/powerpoint/2010/main" xmlns="" val="1091505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Use Case – An Embedded System</a:t>
            </a:r>
          </a:p>
        </p:txBody>
      </p:sp>
      <p:sp>
        <p:nvSpPr>
          <p:cNvPr id="3" name="Content Placeholder 2"/>
          <p:cNvSpPr>
            <a:spLocks noGrp="1"/>
          </p:cNvSpPr>
          <p:nvPr>
            <p:ph idx="1"/>
          </p:nvPr>
        </p:nvSpPr>
        <p:spPr>
          <a:xfrm>
            <a:off x="457202" y="1378072"/>
            <a:ext cx="8144932" cy="432410"/>
          </a:xfrm>
        </p:spPr>
        <p:txBody>
          <a:bodyPr/>
          <a:lstStyle/>
          <a:p>
            <a:pPr marL="0" indent="0">
              <a:buNone/>
            </a:pPr>
            <a:r>
              <a:rPr lang="en-GB" sz="1600" dirty="0" smtClean="0"/>
              <a:t>Standard practice says that all software must be developed to the highest SIL level required.</a:t>
            </a:r>
          </a:p>
          <a:p>
            <a:pPr marL="0" indent="0">
              <a:buNone/>
            </a:pPr>
            <a:endParaRPr lang="en-GB" dirty="0"/>
          </a:p>
        </p:txBody>
      </p:sp>
      <p:grpSp>
        <p:nvGrpSpPr>
          <p:cNvPr id="4" name="Group 3"/>
          <p:cNvGrpSpPr/>
          <p:nvPr/>
        </p:nvGrpSpPr>
        <p:grpSpPr>
          <a:xfrm>
            <a:off x="1020233" y="1923119"/>
            <a:ext cx="6718300" cy="2566331"/>
            <a:chOff x="1502833" y="2640358"/>
            <a:chExt cx="5816805" cy="2780919"/>
          </a:xfrm>
        </p:grpSpPr>
        <p:cxnSp>
          <p:nvCxnSpPr>
            <p:cNvPr id="5" name="Straight Connector 4"/>
            <p:cNvCxnSpPr/>
            <p:nvPr/>
          </p:nvCxnSpPr>
          <p:spPr bwMode="auto">
            <a:xfrm>
              <a:off x="1502833" y="4915081"/>
              <a:ext cx="5816804" cy="2369"/>
            </a:xfrm>
            <a:prstGeom prst="line">
              <a:avLst/>
            </a:prstGeom>
            <a:noFill/>
            <a:ln w="12700" cap="flat" cmpd="sng" algn="ctr">
              <a:solidFill>
                <a:schemeClr val="tx1"/>
              </a:solidFill>
              <a:prstDash val="solid"/>
              <a:round/>
              <a:headEnd type="none" w="med" len="med"/>
              <a:tailEnd type="none"/>
            </a:ln>
            <a:effectLst/>
          </p:spPr>
        </p:cxnSp>
        <p:sp>
          <p:nvSpPr>
            <p:cNvPr id="16" name="TextBox 15"/>
            <p:cNvSpPr txBox="1"/>
            <p:nvPr/>
          </p:nvSpPr>
          <p:spPr>
            <a:xfrm>
              <a:off x="3829265" y="2640358"/>
              <a:ext cx="1165194" cy="446103"/>
            </a:xfrm>
            <a:prstGeom prst="rect">
              <a:avLst/>
            </a:prstGeom>
            <a:noFill/>
            <a:ln w="12700">
              <a:solidFill>
                <a:schemeClr val="tx1"/>
              </a:solidFill>
            </a:ln>
          </p:spPr>
          <p:txBody>
            <a:bodyPr wrap="square" lIns="27000" tIns="27000" rIns="27000" bIns="27000" rtlCol="0" anchor="ctr">
              <a:noAutofit/>
            </a:bodyPr>
            <a:lstStyle/>
            <a:p>
              <a:pPr algn="ctr"/>
              <a:r>
                <a:rPr lang="en-GB" sz="900" dirty="0"/>
                <a:t>Control</a:t>
              </a:r>
            </a:p>
            <a:p>
              <a:pPr algn="ctr">
                <a:spcBef>
                  <a:spcPts val="0"/>
                </a:spcBef>
              </a:pPr>
              <a:r>
                <a:rPr lang="en-GB" sz="900" dirty="0"/>
                <a:t>Logic</a:t>
              </a:r>
            </a:p>
          </p:txBody>
        </p:sp>
        <p:sp>
          <p:nvSpPr>
            <p:cNvPr id="17" name="TextBox 16"/>
            <p:cNvSpPr txBox="1"/>
            <p:nvPr/>
          </p:nvSpPr>
          <p:spPr>
            <a:xfrm>
              <a:off x="5538966" y="3656577"/>
              <a:ext cx="548075" cy="558702"/>
            </a:xfrm>
            <a:prstGeom prst="rect">
              <a:avLst/>
            </a:prstGeom>
            <a:noFill/>
            <a:ln w="12700">
              <a:solidFill>
                <a:schemeClr val="tx1"/>
              </a:solidFill>
            </a:ln>
          </p:spPr>
          <p:txBody>
            <a:bodyPr wrap="square" lIns="27000" tIns="27000" rIns="27000" bIns="27000" rtlCol="0" anchor="ctr">
              <a:noAutofit/>
            </a:bodyPr>
            <a:lstStyle/>
            <a:p>
              <a:pPr algn="ctr">
                <a:spcBef>
                  <a:spcPts val="450"/>
                </a:spcBef>
              </a:pPr>
              <a:r>
                <a:rPr lang="en-GB" sz="900" dirty="0"/>
                <a:t>Display</a:t>
              </a:r>
            </a:p>
            <a:p>
              <a:pPr algn="ctr">
                <a:spcBef>
                  <a:spcPts val="450"/>
                </a:spcBef>
              </a:pPr>
              <a:r>
                <a:rPr lang="en-GB" sz="900" dirty="0"/>
                <a:t>Driver</a:t>
              </a:r>
            </a:p>
          </p:txBody>
        </p:sp>
        <p:sp>
          <p:nvSpPr>
            <p:cNvPr id="18" name="TextBox 17"/>
            <p:cNvSpPr txBox="1"/>
            <p:nvPr/>
          </p:nvSpPr>
          <p:spPr>
            <a:xfrm>
              <a:off x="6459903" y="3962858"/>
              <a:ext cx="859735" cy="700448"/>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Output </a:t>
              </a:r>
            </a:p>
            <a:p>
              <a:pPr algn="ctr">
                <a:spcBef>
                  <a:spcPts val="0"/>
                </a:spcBef>
              </a:pPr>
              <a:r>
                <a:rPr lang="en-GB" sz="900" dirty="0"/>
                <a:t>Driver</a:t>
              </a:r>
            </a:p>
          </p:txBody>
        </p:sp>
        <p:sp>
          <p:nvSpPr>
            <p:cNvPr id="19" name="Rectangle 18"/>
            <p:cNvSpPr/>
            <p:nvPr/>
          </p:nvSpPr>
          <p:spPr bwMode="auto">
            <a:xfrm>
              <a:off x="1918975" y="3717833"/>
              <a:ext cx="918839" cy="719091"/>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Sensor</a:t>
              </a:r>
            </a:p>
            <a:p>
              <a:pPr algn="ctr">
                <a:spcBef>
                  <a:spcPts val="0"/>
                </a:spcBef>
              </a:pPr>
              <a:r>
                <a:rPr lang="en-GB" sz="900" dirty="0"/>
                <a:t>Processing</a:t>
              </a:r>
            </a:p>
          </p:txBody>
        </p:sp>
        <p:sp>
          <p:nvSpPr>
            <p:cNvPr id="20" name="Rectangle 19"/>
            <p:cNvSpPr/>
            <p:nvPr/>
          </p:nvSpPr>
          <p:spPr bwMode="auto">
            <a:xfrm>
              <a:off x="4022982" y="4190310"/>
              <a:ext cx="699116" cy="448026"/>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Flash</a:t>
              </a:r>
            </a:p>
            <a:p>
              <a:pPr algn="ctr">
                <a:spcBef>
                  <a:spcPts val="0"/>
                </a:spcBef>
              </a:pPr>
              <a:r>
                <a:rPr lang="en-GB" sz="900" dirty="0"/>
                <a:t>Driver</a:t>
              </a:r>
            </a:p>
          </p:txBody>
        </p:sp>
        <p:sp>
          <p:nvSpPr>
            <p:cNvPr id="24" name="TextBox 23"/>
            <p:cNvSpPr txBox="1"/>
            <p:nvPr/>
          </p:nvSpPr>
          <p:spPr>
            <a:xfrm>
              <a:off x="4122227" y="5096089"/>
              <a:ext cx="500624"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Flash Memory</a:t>
              </a:r>
            </a:p>
          </p:txBody>
        </p:sp>
        <p:sp>
          <p:nvSpPr>
            <p:cNvPr id="26" name="TextBox 25"/>
            <p:cNvSpPr txBox="1"/>
            <p:nvPr/>
          </p:nvSpPr>
          <p:spPr>
            <a:xfrm>
              <a:off x="5568817" y="5093033"/>
              <a:ext cx="500624"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Display</a:t>
              </a:r>
            </a:p>
          </p:txBody>
        </p:sp>
        <p:sp>
          <p:nvSpPr>
            <p:cNvPr id="27" name="TextBox 26"/>
            <p:cNvSpPr txBox="1"/>
            <p:nvPr/>
          </p:nvSpPr>
          <p:spPr>
            <a:xfrm>
              <a:off x="6741622" y="5099417"/>
              <a:ext cx="500624"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Actuator</a:t>
              </a:r>
            </a:p>
          </p:txBody>
        </p:sp>
        <p:sp>
          <p:nvSpPr>
            <p:cNvPr id="28" name="TextBox 27"/>
            <p:cNvSpPr txBox="1"/>
            <p:nvPr/>
          </p:nvSpPr>
          <p:spPr>
            <a:xfrm>
              <a:off x="1910242" y="5096089"/>
              <a:ext cx="186431"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sp>
          <p:nvSpPr>
            <p:cNvPr id="29" name="TextBox 28"/>
            <p:cNvSpPr txBox="1"/>
            <p:nvPr/>
          </p:nvSpPr>
          <p:spPr>
            <a:xfrm>
              <a:off x="2129530" y="5096089"/>
              <a:ext cx="186431"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sp>
          <p:nvSpPr>
            <p:cNvPr id="30" name="TextBox 29"/>
            <p:cNvSpPr txBox="1"/>
            <p:nvPr/>
          </p:nvSpPr>
          <p:spPr>
            <a:xfrm>
              <a:off x="2382404" y="5089701"/>
              <a:ext cx="186431"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sp>
          <p:nvSpPr>
            <p:cNvPr id="31" name="TextBox 30"/>
            <p:cNvSpPr txBox="1"/>
            <p:nvPr/>
          </p:nvSpPr>
          <p:spPr>
            <a:xfrm>
              <a:off x="2615472" y="5089701"/>
              <a:ext cx="186431"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cxnSp>
          <p:nvCxnSpPr>
            <p:cNvPr id="35" name="Elbow Connector 34"/>
            <p:cNvCxnSpPr>
              <a:stCxn id="19" idx="0"/>
              <a:endCxn id="16" idx="1"/>
            </p:cNvCxnSpPr>
            <p:nvPr/>
          </p:nvCxnSpPr>
          <p:spPr bwMode="auto">
            <a:xfrm rot="5400000" flipH="1" flipV="1">
              <a:off x="2676619" y="2565188"/>
              <a:ext cx="854423" cy="1450871"/>
            </a:xfrm>
            <a:prstGeom prst="bentConnector2">
              <a:avLst/>
            </a:prstGeom>
            <a:noFill/>
            <a:ln w="12700" cap="flat" cmpd="sng" algn="ctr">
              <a:solidFill>
                <a:schemeClr val="tx1"/>
              </a:solidFill>
              <a:prstDash val="solid"/>
              <a:round/>
              <a:headEnd type="none" w="med" len="med"/>
              <a:tailEnd type="none"/>
            </a:ln>
            <a:effectLst/>
          </p:spPr>
        </p:cxnSp>
        <p:cxnSp>
          <p:nvCxnSpPr>
            <p:cNvPr id="38" name="Elbow Connector 37"/>
            <p:cNvCxnSpPr>
              <a:endCxn id="17" idx="0"/>
            </p:cNvCxnSpPr>
            <p:nvPr/>
          </p:nvCxnSpPr>
          <p:spPr bwMode="auto">
            <a:xfrm>
              <a:off x="4994459" y="2949473"/>
              <a:ext cx="818544" cy="707105"/>
            </a:xfrm>
            <a:prstGeom prst="bentConnector2">
              <a:avLst/>
            </a:prstGeom>
            <a:noFill/>
            <a:ln w="12700" cap="flat" cmpd="sng" algn="ctr">
              <a:solidFill>
                <a:schemeClr val="tx1"/>
              </a:solidFill>
              <a:prstDash val="solid"/>
              <a:round/>
              <a:headEnd type="none" w="med" len="med"/>
              <a:tailEnd type="none"/>
            </a:ln>
            <a:effectLst/>
          </p:spPr>
        </p:cxnSp>
        <p:cxnSp>
          <p:nvCxnSpPr>
            <p:cNvPr id="41" name="Elbow Connector 40"/>
            <p:cNvCxnSpPr>
              <a:endCxn id="18" idx="0"/>
            </p:cNvCxnSpPr>
            <p:nvPr/>
          </p:nvCxnSpPr>
          <p:spPr bwMode="auto">
            <a:xfrm>
              <a:off x="4994460" y="2753302"/>
              <a:ext cx="1895311" cy="1209556"/>
            </a:xfrm>
            <a:prstGeom prst="bentConnector2">
              <a:avLst/>
            </a:prstGeom>
            <a:noFill/>
            <a:ln w="12700" cap="flat" cmpd="sng" algn="ctr">
              <a:solidFill>
                <a:schemeClr val="tx1"/>
              </a:solidFill>
              <a:prstDash val="solid"/>
              <a:round/>
              <a:headEnd type="none" w="med" len="med"/>
              <a:tailEnd type="none"/>
            </a:ln>
            <a:effectLst/>
          </p:spPr>
        </p:cxnSp>
        <p:cxnSp>
          <p:nvCxnSpPr>
            <p:cNvPr id="44" name="Straight Connector 43"/>
            <p:cNvCxnSpPr>
              <a:stCxn id="16" idx="2"/>
            </p:cNvCxnSpPr>
            <p:nvPr/>
          </p:nvCxnSpPr>
          <p:spPr bwMode="auto">
            <a:xfrm>
              <a:off x="4411862" y="3086461"/>
              <a:ext cx="0" cy="1103849"/>
            </a:xfrm>
            <a:prstGeom prst="line">
              <a:avLst/>
            </a:prstGeom>
            <a:noFill/>
            <a:ln w="12700" cap="flat" cmpd="sng" algn="ctr">
              <a:solidFill>
                <a:schemeClr val="tx1"/>
              </a:solidFill>
              <a:prstDash val="solid"/>
              <a:round/>
              <a:headEnd type="none" w="med" len="med"/>
              <a:tailEnd type="none"/>
            </a:ln>
            <a:effectLst/>
          </p:spPr>
        </p:cxnSp>
        <p:cxnSp>
          <p:nvCxnSpPr>
            <p:cNvPr id="48" name="Straight Connector 47"/>
            <p:cNvCxnSpPr>
              <a:stCxn id="20" idx="2"/>
              <a:endCxn id="24" idx="0"/>
            </p:cNvCxnSpPr>
            <p:nvPr/>
          </p:nvCxnSpPr>
          <p:spPr bwMode="auto">
            <a:xfrm>
              <a:off x="4372539" y="4638335"/>
              <a:ext cx="0" cy="457754"/>
            </a:xfrm>
            <a:prstGeom prst="line">
              <a:avLst/>
            </a:prstGeom>
            <a:noFill/>
            <a:ln w="12700" cap="flat" cmpd="sng" algn="ctr">
              <a:solidFill>
                <a:schemeClr val="tx1"/>
              </a:solidFill>
              <a:prstDash val="solid"/>
              <a:round/>
              <a:headEnd type="none" w="med" len="med"/>
              <a:tailEnd type="none"/>
            </a:ln>
            <a:effectLst/>
          </p:spPr>
        </p:cxnSp>
        <p:cxnSp>
          <p:nvCxnSpPr>
            <p:cNvPr id="50" name="Straight Connector 49"/>
            <p:cNvCxnSpPr>
              <a:stCxn id="17" idx="2"/>
              <a:endCxn id="26" idx="0"/>
            </p:cNvCxnSpPr>
            <p:nvPr/>
          </p:nvCxnSpPr>
          <p:spPr bwMode="auto">
            <a:xfrm>
              <a:off x="5813003" y="4215279"/>
              <a:ext cx="6126" cy="877755"/>
            </a:xfrm>
            <a:prstGeom prst="line">
              <a:avLst/>
            </a:prstGeom>
            <a:noFill/>
            <a:ln w="12700" cap="flat" cmpd="sng" algn="ctr">
              <a:solidFill>
                <a:schemeClr val="tx1"/>
              </a:solidFill>
              <a:prstDash val="solid"/>
              <a:round/>
              <a:headEnd type="none" w="med" len="med"/>
              <a:tailEnd type="none"/>
            </a:ln>
            <a:effectLst/>
          </p:spPr>
        </p:cxnSp>
        <p:cxnSp>
          <p:nvCxnSpPr>
            <p:cNvPr id="57" name="Straight Connector 56"/>
            <p:cNvCxnSpPr>
              <a:endCxn id="27" idx="0"/>
            </p:cNvCxnSpPr>
            <p:nvPr/>
          </p:nvCxnSpPr>
          <p:spPr bwMode="auto">
            <a:xfrm>
              <a:off x="6991934" y="4663306"/>
              <a:ext cx="0" cy="436112"/>
            </a:xfrm>
            <a:prstGeom prst="line">
              <a:avLst/>
            </a:prstGeom>
            <a:noFill/>
            <a:ln w="12700" cap="flat" cmpd="sng" algn="ctr">
              <a:solidFill>
                <a:schemeClr val="tx1"/>
              </a:solidFill>
              <a:prstDash val="solid"/>
              <a:round/>
              <a:headEnd type="none" w="med" len="med"/>
              <a:tailEnd type="none"/>
            </a:ln>
            <a:effectLst/>
          </p:spPr>
        </p:cxnSp>
        <p:cxnSp>
          <p:nvCxnSpPr>
            <p:cNvPr id="59" name="Straight Connector 58"/>
            <p:cNvCxnSpPr>
              <a:endCxn id="28" idx="0"/>
            </p:cNvCxnSpPr>
            <p:nvPr/>
          </p:nvCxnSpPr>
          <p:spPr bwMode="auto">
            <a:xfrm>
              <a:off x="2003457" y="4436925"/>
              <a:ext cx="1" cy="659165"/>
            </a:xfrm>
            <a:prstGeom prst="line">
              <a:avLst/>
            </a:prstGeom>
            <a:noFill/>
            <a:ln w="12700" cap="flat" cmpd="sng" algn="ctr">
              <a:solidFill>
                <a:schemeClr val="tx1"/>
              </a:solidFill>
              <a:prstDash val="solid"/>
              <a:round/>
              <a:headEnd type="none" w="med" len="med"/>
              <a:tailEnd type="none"/>
            </a:ln>
            <a:effectLst/>
          </p:spPr>
        </p:cxnSp>
        <p:cxnSp>
          <p:nvCxnSpPr>
            <p:cNvPr id="61" name="Straight Connector 60"/>
            <p:cNvCxnSpPr>
              <a:endCxn id="29" idx="0"/>
            </p:cNvCxnSpPr>
            <p:nvPr/>
          </p:nvCxnSpPr>
          <p:spPr bwMode="auto">
            <a:xfrm flipH="1">
              <a:off x="2222746" y="4436925"/>
              <a:ext cx="6659" cy="659165"/>
            </a:xfrm>
            <a:prstGeom prst="line">
              <a:avLst/>
            </a:prstGeom>
            <a:noFill/>
            <a:ln w="12700" cap="flat" cmpd="sng" algn="ctr">
              <a:solidFill>
                <a:schemeClr val="tx1"/>
              </a:solidFill>
              <a:prstDash val="solid"/>
              <a:round/>
              <a:headEnd type="none" w="med" len="med"/>
              <a:tailEnd type="none"/>
            </a:ln>
            <a:effectLst/>
          </p:spPr>
        </p:cxnSp>
        <p:cxnSp>
          <p:nvCxnSpPr>
            <p:cNvPr id="64" name="Straight Connector 63"/>
            <p:cNvCxnSpPr/>
            <p:nvPr/>
          </p:nvCxnSpPr>
          <p:spPr bwMode="auto">
            <a:xfrm>
              <a:off x="2475570" y="4436925"/>
              <a:ext cx="608" cy="659165"/>
            </a:xfrm>
            <a:prstGeom prst="line">
              <a:avLst/>
            </a:prstGeom>
            <a:noFill/>
            <a:ln w="12700" cap="flat" cmpd="sng" algn="ctr">
              <a:solidFill>
                <a:schemeClr val="tx1"/>
              </a:solidFill>
              <a:prstDash val="solid"/>
              <a:round/>
              <a:headEnd type="none" w="med" len="med"/>
              <a:tailEnd type="none"/>
            </a:ln>
            <a:effectLst/>
          </p:spPr>
        </p:cxnSp>
        <p:cxnSp>
          <p:nvCxnSpPr>
            <p:cNvPr id="70" name="Straight Connector 69"/>
            <p:cNvCxnSpPr>
              <a:endCxn id="31" idx="0"/>
            </p:cNvCxnSpPr>
            <p:nvPr/>
          </p:nvCxnSpPr>
          <p:spPr bwMode="auto">
            <a:xfrm flipH="1">
              <a:off x="2708688" y="4436924"/>
              <a:ext cx="10366" cy="652778"/>
            </a:xfrm>
            <a:prstGeom prst="line">
              <a:avLst/>
            </a:prstGeom>
            <a:noFill/>
            <a:ln w="12700" cap="flat" cmpd="sng" algn="ctr">
              <a:solidFill>
                <a:schemeClr val="tx1"/>
              </a:solidFill>
              <a:prstDash val="solid"/>
              <a:round/>
              <a:headEnd type="none" w="med" len="med"/>
              <a:tailEnd type="none"/>
            </a:ln>
            <a:effectLst/>
          </p:spPr>
        </p:cxnSp>
      </p:grpSp>
    </p:spTree>
    <p:extLst>
      <p:ext uri="{BB962C8B-B14F-4D97-AF65-F5344CB8AC3E}">
        <p14:creationId xmlns:p14="http://schemas.microsoft.com/office/powerpoint/2010/main" xmlns="" val="40945318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Use Case – An Embedded System</a:t>
            </a:r>
          </a:p>
        </p:txBody>
      </p:sp>
      <p:sp>
        <p:nvSpPr>
          <p:cNvPr id="3" name="Content Placeholder 2"/>
          <p:cNvSpPr>
            <a:spLocks noGrp="1"/>
          </p:cNvSpPr>
          <p:nvPr>
            <p:ph idx="1"/>
          </p:nvPr>
        </p:nvSpPr>
        <p:spPr>
          <a:xfrm>
            <a:off x="457202" y="1649885"/>
            <a:ext cx="8435975" cy="2515106"/>
          </a:xfrm>
        </p:spPr>
        <p:txBody>
          <a:bodyPr/>
          <a:lstStyle/>
          <a:p>
            <a:pPr marL="0" indent="0">
              <a:buNone/>
            </a:pPr>
            <a:endParaRPr lang="en-GB" dirty="0" smtClean="0"/>
          </a:p>
          <a:p>
            <a:pPr marL="0" indent="0">
              <a:buNone/>
            </a:pPr>
            <a:endParaRPr lang="en-GB" dirty="0"/>
          </a:p>
        </p:txBody>
      </p:sp>
      <p:grpSp>
        <p:nvGrpSpPr>
          <p:cNvPr id="4" name="Group 3"/>
          <p:cNvGrpSpPr/>
          <p:nvPr/>
        </p:nvGrpSpPr>
        <p:grpSpPr>
          <a:xfrm>
            <a:off x="1028700" y="1789769"/>
            <a:ext cx="6591300" cy="2502832"/>
            <a:chOff x="1485900" y="2589558"/>
            <a:chExt cx="5816805" cy="2780919"/>
          </a:xfrm>
        </p:grpSpPr>
        <p:cxnSp>
          <p:nvCxnSpPr>
            <p:cNvPr id="5" name="Straight Connector 4"/>
            <p:cNvCxnSpPr/>
            <p:nvPr/>
          </p:nvCxnSpPr>
          <p:spPr bwMode="auto">
            <a:xfrm>
              <a:off x="1485900" y="4864281"/>
              <a:ext cx="5816804" cy="2369"/>
            </a:xfrm>
            <a:prstGeom prst="line">
              <a:avLst/>
            </a:prstGeom>
            <a:noFill/>
            <a:ln w="12700" cap="flat" cmpd="sng" algn="ctr">
              <a:solidFill>
                <a:schemeClr val="tx1"/>
              </a:solidFill>
              <a:prstDash val="solid"/>
              <a:round/>
              <a:headEnd type="none" w="med" len="med"/>
              <a:tailEnd type="none"/>
            </a:ln>
            <a:effectLst/>
          </p:spPr>
        </p:cxnSp>
        <p:sp>
          <p:nvSpPr>
            <p:cNvPr id="16" name="TextBox 15"/>
            <p:cNvSpPr txBox="1"/>
            <p:nvPr/>
          </p:nvSpPr>
          <p:spPr>
            <a:xfrm>
              <a:off x="3812332" y="2589558"/>
              <a:ext cx="1165194" cy="446103"/>
            </a:xfrm>
            <a:prstGeom prst="rect">
              <a:avLst/>
            </a:prstGeom>
            <a:noFill/>
            <a:ln w="38100">
              <a:solidFill>
                <a:srgbClr val="FF0000"/>
              </a:solidFill>
            </a:ln>
          </p:spPr>
          <p:txBody>
            <a:bodyPr wrap="square" lIns="27000" tIns="27000" rIns="27000" bIns="27000" rtlCol="0" anchor="ctr">
              <a:noAutofit/>
            </a:bodyPr>
            <a:lstStyle/>
            <a:p>
              <a:pPr algn="ctr"/>
              <a:r>
                <a:rPr lang="en-GB" sz="900" dirty="0"/>
                <a:t>Control</a:t>
              </a:r>
            </a:p>
            <a:p>
              <a:pPr algn="ctr">
                <a:spcBef>
                  <a:spcPts val="0"/>
                </a:spcBef>
              </a:pPr>
              <a:r>
                <a:rPr lang="en-GB" sz="900" dirty="0"/>
                <a:t>Logic</a:t>
              </a:r>
            </a:p>
          </p:txBody>
        </p:sp>
        <p:sp>
          <p:nvSpPr>
            <p:cNvPr id="17" name="TextBox 16"/>
            <p:cNvSpPr txBox="1"/>
            <p:nvPr/>
          </p:nvSpPr>
          <p:spPr>
            <a:xfrm>
              <a:off x="5522033" y="3605777"/>
              <a:ext cx="548075" cy="558702"/>
            </a:xfrm>
            <a:prstGeom prst="rect">
              <a:avLst/>
            </a:prstGeom>
            <a:noFill/>
            <a:ln w="12700">
              <a:solidFill>
                <a:schemeClr val="tx1"/>
              </a:solidFill>
            </a:ln>
          </p:spPr>
          <p:txBody>
            <a:bodyPr wrap="square" lIns="27000" tIns="27000" rIns="27000" bIns="27000" rtlCol="0" anchor="ctr">
              <a:noAutofit/>
            </a:bodyPr>
            <a:lstStyle/>
            <a:p>
              <a:pPr algn="ctr">
                <a:spcBef>
                  <a:spcPts val="450"/>
                </a:spcBef>
              </a:pPr>
              <a:r>
                <a:rPr lang="en-GB" sz="900" dirty="0"/>
                <a:t>Display</a:t>
              </a:r>
            </a:p>
            <a:p>
              <a:pPr algn="ctr">
                <a:spcBef>
                  <a:spcPts val="450"/>
                </a:spcBef>
              </a:pPr>
              <a:r>
                <a:rPr lang="en-GB" sz="900" dirty="0"/>
                <a:t>Driver</a:t>
              </a:r>
            </a:p>
          </p:txBody>
        </p:sp>
        <p:sp>
          <p:nvSpPr>
            <p:cNvPr id="18" name="TextBox 17"/>
            <p:cNvSpPr txBox="1"/>
            <p:nvPr/>
          </p:nvSpPr>
          <p:spPr>
            <a:xfrm>
              <a:off x="6442970" y="3912058"/>
              <a:ext cx="859735" cy="700448"/>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Output </a:t>
              </a:r>
            </a:p>
            <a:p>
              <a:pPr algn="ctr">
                <a:spcBef>
                  <a:spcPts val="0"/>
                </a:spcBef>
              </a:pPr>
              <a:r>
                <a:rPr lang="en-GB" sz="900" dirty="0"/>
                <a:t>Driver</a:t>
              </a:r>
            </a:p>
          </p:txBody>
        </p:sp>
        <p:sp>
          <p:nvSpPr>
            <p:cNvPr id="19" name="Rectangle 18"/>
            <p:cNvSpPr/>
            <p:nvPr/>
          </p:nvSpPr>
          <p:spPr bwMode="auto">
            <a:xfrm>
              <a:off x="1902042" y="3667033"/>
              <a:ext cx="918839" cy="719091"/>
            </a:xfrm>
            <a:prstGeom prst="rect">
              <a:avLst/>
            </a:prstGeom>
            <a:noFill/>
            <a:ln w="38100" cap="flat" cmpd="sng" algn="ctr">
              <a:solidFill>
                <a:srgbClr val="FF000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Sensor</a:t>
              </a:r>
            </a:p>
            <a:p>
              <a:pPr algn="ctr">
                <a:spcBef>
                  <a:spcPts val="0"/>
                </a:spcBef>
              </a:pPr>
              <a:r>
                <a:rPr lang="en-GB" sz="900" dirty="0"/>
                <a:t>Processing</a:t>
              </a:r>
            </a:p>
          </p:txBody>
        </p:sp>
        <p:sp>
          <p:nvSpPr>
            <p:cNvPr id="20" name="Rectangle 19"/>
            <p:cNvSpPr/>
            <p:nvPr/>
          </p:nvSpPr>
          <p:spPr bwMode="auto">
            <a:xfrm>
              <a:off x="4006049" y="4139510"/>
              <a:ext cx="699116" cy="448026"/>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Flash</a:t>
              </a:r>
            </a:p>
            <a:p>
              <a:pPr algn="ctr">
                <a:spcBef>
                  <a:spcPts val="0"/>
                </a:spcBef>
              </a:pPr>
              <a:r>
                <a:rPr lang="en-GB" sz="900" dirty="0"/>
                <a:t>Driver</a:t>
              </a:r>
            </a:p>
          </p:txBody>
        </p:sp>
        <p:sp>
          <p:nvSpPr>
            <p:cNvPr id="24" name="TextBox 23"/>
            <p:cNvSpPr txBox="1"/>
            <p:nvPr/>
          </p:nvSpPr>
          <p:spPr>
            <a:xfrm>
              <a:off x="4105294" y="5045289"/>
              <a:ext cx="500624"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Flash Memory</a:t>
              </a:r>
            </a:p>
          </p:txBody>
        </p:sp>
        <p:sp>
          <p:nvSpPr>
            <p:cNvPr id="26" name="TextBox 25"/>
            <p:cNvSpPr txBox="1"/>
            <p:nvPr/>
          </p:nvSpPr>
          <p:spPr>
            <a:xfrm>
              <a:off x="5551884" y="5042233"/>
              <a:ext cx="500624"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Display</a:t>
              </a:r>
            </a:p>
          </p:txBody>
        </p:sp>
        <p:sp>
          <p:nvSpPr>
            <p:cNvPr id="27" name="TextBox 26"/>
            <p:cNvSpPr txBox="1"/>
            <p:nvPr/>
          </p:nvSpPr>
          <p:spPr>
            <a:xfrm>
              <a:off x="6724689" y="5048617"/>
              <a:ext cx="500624" cy="321860"/>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Actuator</a:t>
              </a:r>
            </a:p>
          </p:txBody>
        </p:sp>
        <p:sp>
          <p:nvSpPr>
            <p:cNvPr id="28" name="TextBox 27"/>
            <p:cNvSpPr txBox="1"/>
            <p:nvPr/>
          </p:nvSpPr>
          <p:spPr>
            <a:xfrm>
              <a:off x="1893309" y="5045289"/>
              <a:ext cx="186431" cy="321860"/>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29" name="TextBox 28"/>
            <p:cNvSpPr txBox="1"/>
            <p:nvPr/>
          </p:nvSpPr>
          <p:spPr>
            <a:xfrm>
              <a:off x="2112597" y="5045289"/>
              <a:ext cx="186431" cy="321860"/>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30" name="TextBox 29"/>
            <p:cNvSpPr txBox="1"/>
            <p:nvPr/>
          </p:nvSpPr>
          <p:spPr>
            <a:xfrm>
              <a:off x="2365471" y="5038901"/>
              <a:ext cx="186431"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sp>
          <p:nvSpPr>
            <p:cNvPr id="31" name="TextBox 30"/>
            <p:cNvSpPr txBox="1"/>
            <p:nvPr/>
          </p:nvSpPr>
          <p:spPr>
            <a:xfrm>
              <a:off x="2598539" y="5038901"/>
              <a:ext cx="186431" cy="321860"/>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cxnSp>
          <p:nvCxnSpPr>
            <p:cNvPr id="35" name="Elbow Connector 34"/>
            <p:cNvCxnSpPr>
              <a:stCxn id="19" idx="0"/>
              <a:endCxn id="16" idx="1"/>
            </p:cNvCxnSpPr>
            <p:nvPr/>
          </p:nvCxnSpPr>
          <p:spPr bwMode="auto">
            <a:xfrm rot="5400000" flipH="1" flipV="1">
              <a:off x="2659686" y="2514388"/>
              <a:ext cx="854423" cy="1450871"/>
            </a:xfrm>
            <a:prstGeom prst="bentConnector2">
              <a:avLst/>
            </a:prstGeom>
            <a:noFill/>
            <a:ln w="38100" cap="flat" cmpd="sng" algn="ctr">
              <a:solidFill>
                <a:srgbClr val="FF0000"/>
              </a:solidFill>
              <a:prstDash val="solid"/>
              <a:round/>
              <a:headEnd type="none" w="med" len="med"/>
              <a:tailEnd type="none"/>
            </a:ln>
            <a:effectLst/>
          </p:spPr>
        </p:cxnSp>
        <p:cxnSp>
          <p:nvCxnSpPr>
            <p:cNvPr id="38" name="Elbow Connector 37"/>
            <p:cNvCxnSpPr>
              <a:endCxn id="17" idx="0"/>
            </p:cNvCxnSpPr>
            <p:nvPr/>
          </p:nvCxnSpPr>
          <p:spPr bwMode="auto">
            <a:xfrm>
              <a:off x="4977526" y="2898673"/>
              <a:ext cx="818544" cy="707105"/>
            </a:xfrm>
            <a:prstGeom prst="bentConnector2">
              <a:avLst/>
            </a:prstGeom>
            <a:noFill/>
            <a:ln w="12700" cap="flat" cmpd="sng" algn="ctr">
              <a:solidFill>
                <a:schemeClr val="tx1"/>
              </a:solidFill>
              <a:prstDash val="solid"/>
              <a:round/>
              <a:headEnd type="none" w="med" len="med"/>
              <a:tailEnd type="none"/>
            </a:ln>
            <a:effectLst/>
          </p:spPr>
        </p:cxnSp>
        <p:cxnSp>
          <p:nvCxnSpPr>
            <p:cNvPr id="41" name="Elbow Connector 40"/>
            <p:cNvCxnSpPr>
              <a:endCxn id="18" idx="0"/>
            </p:cNvCxnSpPr>
            <p:nvPr/>
          </p:nvCxnSpPr>
          <p:spPr bwMode="auto">
            <a:xfrm>
              <a:off x="4977527" y="2702502"/>
              <a:ext cx="1895311" cy="1209556"/>
            </a:xfrm>
            <a:prstGeom prst="bentConnector2">
              <a:avLst/>
            </a:prstGeom>
            <a:noFill/>
            <a:ln w="38100" cap="flat" cmpd="sng" algn="ctr">
              <a:solidFill>
                <a:srgbClr val="FF0000"/>
              </a:solidFill>
              <a:prstDash val="solid"/>
              <a:round/>
              <a:headEnd type="none" w="med" len="med"/>
              <a:tailEnd type="none"/>
            </a:ln>
            <a:effectLst/>
          </p:spPr>
        </p:cxnSp>
        <p:cxnSp>
          <p:nvCxnSpPr>
            <p:cNvPr id="44" name="Straight Connector 43"/>
            <p:cNvCxnSpPr>
              <a:stCxn id="16" idx="2"/>
            </p:cNvCxnSpPr>
            <p:nvPr/>
          </p:nvCxnSpPr>
          <p:spPr bwMode="auto">
            <a:xfrm>
              <a:off x="4394929" y="3035661"/>
              <a:ext cx="0" cy="1103849"/>
            </a:xfrm>
            <a:prstGeom prst="line">
              <a:avLst/>
            </a:prstGeom>
            <a:noFill/>
            <a:ln w="12700" cap="flat" cmpd="sng" algn="ctr">
              <a:solidFill>
                <a:schemeClr val="tx1"/>
              </a:solidFill>
              <a:prstDash val="solid"/>
              <a:round/>
              <a:headEnd type="none" w="med" len="med"/>
              <a:tailEnd type="none"/>
            </a:ln>
            <a:effectLst/>
          </p:spPr>
        </p:cxnSp>
        <p:cxnSp>
          <p:nvCxnSpPr>
            <p:cNvPr id="48" name="Straight Connector 47"/>
            <p:cNvCxnSpPr>
              <a:stCxn id="20" idx="2"/>
              <a:endCxn id="24" idx="0"/>
            </p:cNvCxnSpPr>
            <p:nvPr/>
          </p:nvCxnSpPr>
          <p:spPr bwMode="auto">
            <a:xfrm>
              <a:off x="4355606" y="4587535"/>
              <a:ext cx="0" cy="457754"/>
            </a:xfrm>
            <a:prstGeom prst="line">
              <a:avLst/>
            </a:prstGeom>
            <a:noFill/>
            <a:ln w="12700" cap="flat" cmpd="sng" algn="ctr">
              <a:solidFill>
                <a:schemeClr val="tx1"/>
              </a:solidFill>
              <a:prstDash val="solid"/>
              <a:round/>
              <a:headEnd type="none" w="med" len="med"/>
              <a:tailEnd type="none"/>
            </a:ln>
            <a:effectLst/>
          </p:spPr>
        </p:cxnSp>
        <p:cxnSp>
          <p:nvCxnSpPr>
            <p:cNvPr id="50" name="Straight Connector 49"/>
            <p:cNvCxnSpPr>
              <a:stCxn id="17" idx="2"/>
              <a:endCxn id="26" idx="0"/>
            </p:cNvCxnSpPr>
            <p:nvPr/>
          </p:nvCxnSpPr>
          <p:spPr bwMode="auto">
            <a:xfrm>
              <a:off x="5796070" y="4164479"/>
              <a:ext cx="6126" cy="877755"/>
            </a:xfrm>
            <a:prstGeom prst="line">
              <a:avLst/>
            </a:prstGeom>
            <a:noFill/>
            <a:ln w="12700" cap="flat" cmpd="sng" algn="ctr">
              <a:solidFill>
                <a:schemeClr val="tx1"/>
              </a:solidFill>
              <a:prstDash val="solid"/>
              <a:round/>
              <a:headEnd type="none" w="med" len="med"/>
              <a:tailEnd type="none"/>
            </a:ln>
            <a:effectLst/>
          </p:spPr>
        </p:cxnSp>
        <p:cxnSp>
          <p:nvCxnSpPr>
            <p:cNvPr id="57" name="Straight Connector 56"/>
            <p:cNvCxnSpPr>
              <a:endCxn id="27" idx="0"/>
            </p:cNvCxnSpPr>
            <p:nvPr/>
          </p:nvCxnSpPr>
          <p:spPr bwMode="auto">
            <a:xfrm>
              <a:off x="6975001" y="4612506"/>
              <a:ext cx="0" cy="436112"/>
            </a:xfrm>
            <a:prstGeom prst="line">
              <a:avLst/>
            </a:prstGeom>
            <a:noFill/>
            <a:ln w="38100" cap="flat" cmpd="sng" algn="ctr">
              <a:solidFill>
                <a:srgbClr val="FF0000"/>
              </a:solidFill>
              <a:prstDash val="solid"/>
              <a:round/>
              <a:headEnd type="none" w="med" len="med"/>
              <a:tailEnd type="none"/>
            </a:ln>
            <a:effectLst/>
          </p:spPr>
        </p:cxnSp>
        <p:cxnSp>
          <p:nvCxnSpPr>
            <p:cNvPr id="59" name="Straight Connector 58"/>
            <p:cNvCxnSpPr>
              <a:endCxn id="28" idx="0"/>
            </p:cNvCxnSpPr>
            <p:nvPr/>
          </p:nvCxnSpPr>
          <p:spPr bwMode="auto">
            <a:xfrm>
              <a:off x="1986524" y="4386125"/>
              <a:ext cx="1" cy="659165"/>
            </a:xfrm>
            <a:prstGeom prst="line">
              <a:avLst/>
            </a:prstGeom>
            <a:noFill/>
            <a:ln w="38100" cap="flat" cmpd="sng" algn="ctr">
              <a:solidFill>
                <a:srgbClr val="FF0000"/>
              </a:solidFill>
              <a:prstDash val="solid"/>
              <a:round/>
              <a:headEnd type="none" w="med" len="med"/>
              <a:tailEnd type="none"/>
            </a:ln>
            <a:effectLst/>
          </p:spPr>
        </p:cxnSp>
        <p:cxnSp>
          <p:nvCxnSpPr>
            <p:cNvPr id="61" name="Straight Connector 60"/>
            <p:cNvCxnSpPr>
              <a:endCxn id="29" idx="0"/>
            </p:cNvCxnSpPr>
            <p:nvPr/>
          </p:nvCxnSpPr>
          <p:spPr bwMode="auto">
            <a:xfrm flipH="1">
              <a:off x="2205813" y="4386125"/>
              <a:ext cx="6659" cy="659165"/>
            </a:xfrm>
            <a:prstGeom prst="line">
              <a:avLst/>
            </a:prstGeom>
            <a:noFill/>
            <a:ln w="38100" cap="flat" cmpd="sng" algn="ctr">
              <a:solidFill>
                <a:srgbClr val="FF0000"/>
              </a:solidFill>
              <a:prstDash val="solid"/>
              <a:round/>
              <a:headEnd type="none" w="med" len="med"/>
              <a:tailEnd type="none"/>
            </a:ln>
            <a:effectLst/>
          </p:spPr>
        </p:cxnSp>
        <p:cxnSp>
          <p:nvCxnSpPr>
            <p:cNvPr id="64" name="Straight Connector 63"/>
            <p:cNvCxnSpPr/>
            <p:nvPr/>
          </p:nvCxnSpPr>
          <p:spPr bwMode="auto">
            <a:xfrm>
              <a:off x="2458637" y="4386125"/>
              <a:ext cx="608" cy="659165"/>
            </a:xfrm>
            <a:prstGeom prst="line">
              <a:avLst/>
            </a:prstGeom>
            <a:noFill/>
            <a:ln w="12700" cap="flat" cmpd="sng" algn="ctr">
              <a:solidFill>
                <a:schemeClr val="tx1"/>
              </a:solidFill>
              <a:prstDash val="solid"/>
              <a:round/>
              <a:headEnd type="none" w="med" len="med"/>
              <a:tailEnd type="none"/>
            </a:ln>
            <a:effectLst/>
          </p:spPr>
        </p:cxnSp>
        <p:cxnSp>
          <p:nvCxnSpPr>
            <p:cNvPr id="70" name="Straight Connector 69"/>
            <p:cNvCxnSpPr>
              <a:endCxn id="31" idx="0"/>
            </p:cNvCxnSpPr>
            <p:nvPr/>
          </p:nvCxnSpPr>
          <p:spPr bwMode="auto">
            <a:xfrm flipH="1">
              <a:off x="2691755" y="4386124"/>
              <a:ext cx="10366" cy="652778"/>
            </a:xfrm>
            <a:prstGeom prst="line">
              <a:avLst/>
            </a:prstGeom>
            <a:noFill/>
            <a:ln w="12700" cap="flat" cmpd="sng" algn="ctr">
              <a:solidFill>
                <a:schemeClr val="tx1"/>
              </a:solidFill>
              <a:prstDash val="solid"/>
              <a:round/>
              <a:headEnd type="none" w="med" len="med"/>
              <a:tailEnd type="none"/>
            </a:ln>
            <a:effectLst/>
          </p:spPr>
        </p:cxnSp>
      </p:grpSp>
    </p:spTree>
    <p:extLst>
      <p:ext uri="{BB962C8B-B14F-4D97-AF65-F5344CB8AC3E}">
        <p14:creationId xmlns:p14="http://schemas.microsoft.com/office/powerpoint/2010/main" xmlns="" val="29135724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Use Case – Marketing and Ambitious </a:t>
            </a:r>
            <a:r>
              <a:rPr lang="en-GB" sz="2000" dirty="0"/>
              <a:t>E</a:t>
            </a:r>
            <a:r>
              <a:rPr lang="en-GB" sz="2000" dirty="0" smtClean="0"/>
              <a:t>ngineers </a:t>
            </a:r>
            <a:r>
              <a:rPr lang="en-GB" sz="2000" dirty="0"/>
              <a:t>N</a:t>
            </a:r>
            <a:r>
              <a:rPr lang="en-GB" sz="2000" dirty="0" smtClean="0"/>
              <a:t>ow Involved</a:t>
            </a:r>
            <a:endParaRPr lang="en-GB" sz="2000" dirty="0"/>
          </a:p>
        </p:txBody>
      </p:sp>
      <p:sp>
        <p:nvSpPr>
          <p:cNvPr id="22" name="Content Placeholder 21"/>
          <p:cNvSpPr>
            <a:spLocks noGrp="1"/>
          </p:cNvSpPr>
          <p:nvPr>
            <p:ph idx="1"/>
          </p:nvPr>
        </p:nvSpPr>
        <p:spPr/>
        <p:txBody>
          <a:bodyPr/>
          <a:lstStyle/>
          <a:p>
            <a:endParaRPr lang="en-GB" dirty="0" smtClean="0"/>
          </a:p>
          <a:p>
            <a:endParaRPr lang="en-GB" sz="900" dirty="0"/>
          </a:p>
        </p:txBody>
      </p:sp>
      <p:grpSp>
        <p:nvGrpSpPr>
          <p:cNvPr id="3" name="Group 2"/>
          <p:cNvGrpSpPr/>
          <p:nvPr/>
        </p:nvGrpSpPr>
        <p:grpSpPr>
          <a:xfrm>
            <a:off x="965200" y="1651000"/>
            <a:ext cx="6756400" cy="2679700"/>
            <a:chOff x="457200" y="2309744"/>
            <a:chExt cx="7755738" cy="3707891"/>
          </a:xfrm>
        </p:grpSpPr>
        <p:cxnSp>
          <p:nvCxnSpPr>
            <p:cNvPr id="5" name="Straight Connector 4"/>
            <p:cNvCxnSpPr/>
            <p:nvPr/>
          </p:nvCxnSpPr>
          <p:spPr bwMode="auto">
            <a:xfrm>
              <a:off x="457200" y="5342708"/>
              <a:ext cx="7755738" cy="3158"/>
            </a:xfrm>
            <a:prstGeom prst="line">
              <a:avLst/>
            </a:prstGeom>
            <a:noFill/>
            <a:ln w="12700" cap="flat" cmpd="sng" algn="ctr">
              <a:solidFill>
                <a:schemeClr val="tx1"/>
              </a:solidFill>
              <a:prstDash val="solid"/>
              <a:round/>
              <a:headEnd type="none" w="med" len="med"/>
              <a:tailEnd type="none"/>
            </a:ln>
            <a:effectLst/>
          </p:spPr>
        </p:cxnSp>
        <p:sp>
          <p:nvSpPr>
            <p:cNvPr id="16" name="TextBox 15"/>
            <p:cNvSpPr txBox="1"/>
            <p:nvPr/>
          </p:nvSpPr>
          <p:spPr>
            <a:xfrm>
              <a:off x="3559109" y="2309744"/>
              <a:ext cx="1553592" cy="594804"/>
            </a:xfrm>
            <a:prstGeom prst="rect">
              <a:avLst/>
            </a:prstGeom>
            <a:noFill/>
            <a:ln w="38100">
              <a:solidFill>
                <a:srgbClr val="FF0000"/>
              </a:solidFill>
            </a:ln>
          </p:spPr>
          <p:txBody>
            <a:bodyPr wrap="square" lIns="27000" tIns="27000" rIns="27000" bIns="27000" rtlCol="0" anchor="ctr">
              <a:noAutofit/>
            </a:bodyPr>
            <a:lstStyle/>
            <a:p>
              <a:pPr algn="ctr"/>
              <a:r>
                <a:rPr lang="en-GB" sz="900" dirty="0"/>
                <a:t>Control</a:t>
              </a:r>
            </a:p>
            <a:p>
              <a:pPr algn="ctr">
                <a:spcBef>
                  <a:spcPts val="0"/>
                </a:spcBef>
              </a:pPr>
              <a:r>
                <a:rPr lang="en-GB" sz="900" dirty="0"/>
                <a:t>Logic</a:t>
              </a:r>
            </a:p>
          </p:txBody>
        </p:sp>
        <p:sp>
          <p:nvSpPr>
            <p:cNvPr id="17" name="TextBox 16"/>
            <p:cNvSpPr txBox="1"/>
            <p:nvPr/>
          </p:nvSpPr>
          <p:spPr>
            <a:xfrm>
              <a:off x="5838709" y="3664702"/>
              <a:ext cx="730767" cy="744936"/>
            </a:xfrm>
            <a:prstGeom prst="rect">
              <a:avLst/>
            </a:prstGeom>
            <a:noFill/>
            <a:ln w="12700">
              <a:solidFill>
                <a:schemeClr val="tx1"/>
              </a:solidFill>
            </a:ln>
          </p:spPr>
          <p:txBody>
            <a:bodyPr wrap="square" lIns="27000" tIns="27000" rIns="27000" bIns="27000" rtlCol="0" anchor="ctr">
              <a:noAutofit/>
            </a:bodyPr>
            <a:lstStyle/>
            <a:p>
              <a:pPr algn="ctr">
                <a:spcBef>
                  <a:spcPts val="450"/>
                </a:spcBef>
              </a:pPr>
              <a:r>
                <a:rPr lang="en-GB" sz="900" dirty="0"/>
                <a:t>Display</a:t>
              </a:r>
            </a:p>
            <a:p>
              <a:pPr algn="ctr">
                <a:spcBef>
                  <a:spcPts val="450"/>
                </a:spcBef>
              </a:pPr>
              <a:r>
                <a:rPr lang="en-GB" sz="900" dirty="0"/>
                <a:t>Driver</a:t>
              </a:r>
            </a:p>
          </p:txBody>
        </p:sp>
        <p:sp>
          <p:nvSpPr>
            <p:cNvPr id="18" name="TextBox 17"/>
            <p:cNvSpPr txBox="1"/>
            <p:nvPr/>
          </p:nvSpPr>
          <p:spPr>
            <a:xfrm>
              <a:off x="7066625" y="4073075"/>
              <a:ext cx="1146313" cy="933931"/>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Output </a:t>
              </a:r>
            </a:p>
            <a:p>
              <a:pPr algn="ctr">
                <a:spcBef>
                  <a:spcPts val="0"/>
                </a:spcBef>
              </a:pPr>
              <a:r>
                <a:rPr lang="en-GB" sz="900" dirty="0"/>
                <a:t>Driver</a:t>
              </a:r>
            </a:p>
          </p:txBody>
        </p:sp>
        <p:sp>
          <p:nvSpPr>
            <p:cNvPr id="19" name="Rectangle 18"/>
            <p:cNvSpPr/>
            <p:nvPr/>
          </p:nvSpPr>
          <p:spPr bwMode="auto">
            <a:xfrm>
              <a:off x="1012054" y="3746377"/>
              <a:ext cx="1225119" cy="958788"/>
            </a:xfrm>
            <a:prstGeom prst="rect">
              <a:avLst/>
            </a:prstGeom>
            <a:noFill/>
            <a:ln w="38100" cap="flat" cmpd="sng" algn="ctr">
              <a:solidFill>
                <a:srgbClr val="FF000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Sensor</a:t>
              </a:r>
            </a:p>
            <a:p>
              <a:pPr algn="ctr">
                <a:spcBef>
                  <a:spcPts val="0"/>
                </a:spcBef>
              </a:pPr>
              <a:r>
                <a:rPr lang="en-GB" sz="900" dirty="0"/>
                <a:t>Processing</a:t>
              </a:r>
            </a:p>
          </p:txBody>
        </p:sp>
        <p:sp>
          <p:nvSpPr>
            <p:cNvPr id="20" name="Rectangle 19"/>
            <p:cNvSpPr/>
            <p:nvPr/>
          </p:nvSpPr>
          <p:spPr bwMode="auto">
            <a:xfrm>
              <a:off x="3808891" y="4373782"/>
              <a:ext cx="932155" cy="597368"/>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Flash</a:t>
              </a:r>
            </a:p>
            <a:p>
              <a:pPr algn="ctr">
                <a:spcBef>
                  <a:spcPts val="0"/>
                </a:spcBef>
              </a:pPr>
              <a:r>
                <a:rPr lang="en-GB" sz="900" dirty="0"/>
                <a:t>Driver</a:t>
              </a:r>
            </a:p>
          </p:txBody>
        </p:sp>
        <p:sp>
          <p:nvSpPr>
            <p:cNvPr id="24" name="TextBox 23"/>
            <p:cNvSpPr txBox="1"/>
            <p:nvPr/>
          </p:nvSpPr>
          <p:spPr>
            <a:xfrm>
              <a:off x="3949726" y="5584052"/>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Flash Memory</a:t>
              </a:r>
            </a:p>
          </p:txBody>
        </p:sp>
        <p:sp>
          <p:nvSpPr>
            <p:cNvPr id="26" name="TextBox 25"/>
            <p:cNvSpPr txBox="1"/>
            <p:nvPr/>
          </p:nvSpPr>
          <p:spPr>
            <a:xfrm>
              <a:off x="5878512" y="5579978"/>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Display</a:t>
              </a:r>
            </a:p>
          </p:txBody>
        </p:sp>
        <p:sp>
          <p:nvSpPr>
            <p:cNvPr id="27" name="TextBox 26"/>
            <p:cNvSpPr txBox="1"/>
            <p:nvPr/>
          </p:nvSpPr>
          <p:spPr>
            <a:xfrm>
              <a:off x="7442252" y="5588489"/>
              <a:ext cx="667498" cy="429146"/>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Actuator</a:t>
              </a:r>
            </a:p>
          </p:txBody>
        </p:sp>
        <p:sp>
          <p:nvSpPr>
            <p:cNvPr id="28" name="TextBox 27"/>
            <p:cNvSpPr txBox="1"/>
            <p:nvPr/>
          </p:nvSpPr>
          <p:spPr>
            <a:xfrm>
              <a:off x="1000410" y="5584052"/>
              <a:ext cx="248575" cy="429146"/>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29" name="TextBox 28"/>
            <p:cNvSpPr txBox="1"/>
            <p:nvPr/>
          </p:nvSpPr>
          <p:spPr>
            <a:xfrm>
              <a:off x="1292794" y="5584052"/>
              <a:ext cx="248575" cy="429146"/>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900" dirty="0"/>
                <a:t>S</a:t>
              </a:r>
            </a:p>
          </p:txBody>
        </p:sp>
        <p:sp>
          <p:nvSpPr>
            <p:cNvPr id="30" name="TextBox 29"/>
            <p:cNvSpPr txBox="1"/>
            <p:nvPr/>
          </p:nvSpPr>
          <p:spPr>
            <a:xfrm>
              <a:off x="1629960" y="5575535"/>
              <a:ext cx="248575"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sp>
          <p:nvSpPr>
            <p:cNvPr id="31" name="TextBox 30"/>
            <p:cNvSpPr txBox="1"/>
            <p:nvPr/>
          </p:nvSpPr>
          <p:spPr>
            <a:xfrm>
              <a:off x="1940717" y="5575535"/>
              <a:ext cx="248575"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a:t>
              </a:r>
            </a:p>
          </p:txBody>
        </p:sp>
        <p:cxnSp>
          <p:nvCxnSpPr>
            <p:cNvPr id="35" name="Elbow Connector 34"/>
            <p:cNvCxnSpPr>
              <a:stCxn id="19" idx="0"/>
              <a:endCxn id="16" idx="1"/>
            </p:cNvCxnSpPr>
            <p:nvPr/>
          </p:nvCxnSpPr>
          <p:spPr bwMode="auto">
            <a:xfrm rot="5400000" flipH="1" flipV="1">
              <a:off x="2022246" y="2209515"/>
              <a:ext cx="1139231" cy="1934495"/>
            </a:xfrm>
            <a:prstGeom prst="bentConnector2">
              <a:avLst/>
            </a:prstGeom>
            <a:noFill/>
            <a:ln w="38100" cap="flat" cmpd="sng" algn="ctr">
              <a:solidFill>
                <a:srgbClr val="FF0000"/>
              </a:solidFill>
              <a:prstDash val="solid"/>
              <a:round/>
              <a:headEnd type="none" w="med" len="med"/>
              <a:tailEnd type="none"/>
            </a:ln>
            <a:effectLst/>
          </p:spPr>
        </p:cxnSp>
        <p:cxnSp>
          <p:nvCxnSpPr>
            <p:cNvPr id="38" name="Elbow Connector 37"/>
            <p:cNvCxnSpPr>
              <a:endCxn id="17" idx="0"/>
            </p:cNvCxnSpPr>
            <p:nvPr/>
          </p:nvCxnSpPr>
          <p:spPr bwMode="auto">
            <a:xfrm>
              <a:off x="5112701" y="2721895"/>
              <a:ext cx="1091392" cy="942807"/>
            </a:xfrm>
            <a:prstGeom prst="bentConnector2">
              <a:avLst/>
            </a:prstGeom>
            <a:noFill/>
            <a:ln w="12700" cap="flat" cmpd="sng" algn="ctr">
              <a:solidFill>
                <a:schemeClr val="tx1"/>
              </a:solidFill>
              <a:prstDash val="solid"/>
              <a:round/>
              <a:headEnd type="none" w="med" len="med"/>
              <a:tailEnd type="none"/>
            </a:ln>
            <a:effectLst/>
          </p:spPr>
        </p:cxnSp>
        <p:cxnSp>
          <p:nvCxnSpPr>
            <p:cNvPr id="41" name="Elbow Connector 40"/>
            <p:cNvCxnSpPr>
              <a:endCxn id="18" idx="0"/>
            </p:cNvCxnSpPr>
            <p:nvPr/>
          </p:nvCxnSpPr>
          <p:spPr bwMode="auto">
            <a:xfrm>
              <a:off x="5112701" y="2460334"/>
              <a:ext cx="2527081" cy="1612741"/>
            </a:xfrm>
            <a:prstGeom prst="bentConnector2">
              <a:avLst/>
            </a:prstGeom>
            <a:noFill/>
            <a:ln w="38100" cap="flat" cmpd="sng" algn="ctr">
              <a:solidFill>
                <a:srgbClr val="FF0000"/>
              </a:solidFill>
              <a:prstDash val="solid"/>
              <a:round/>
              <a:headEnd type="none" w="med" len="med"/>
              <a:tailEnd type="none"/>
            </a:ln>
            <a:effectLst/>
          </p:spPr>
        </p:cxnSp>
        <p:cxnSp>
          <p:nvCxnSpPr>
            <p:cNvPr id="44" name="Straight Connector 43"/>
            <p:cNvCxnSpPr>
              <a:stCxn id="16" idx="2"/>
            </p:cNvCxnSpPr>
            <p:nvPr/>
          </p:nvCxnSpPr>
          <p:spPr bwMode="auto">
            <a:xfrm>
              <a:off x="4335905" y="2904548"/>
              <a:ext cx="0" cy="1471798"/>
            </a:xfrm>
            <a:prstGeom prst="line">
              <a:avLst/>
            </a:prstGeom>
            <a:noFill/>
            <a:ln w="12700" cap="flat" cmpd="sng" algn="ctr">
              <a:solidFill>
                <a:schemeClr val="tx1"/>
              </a:solidFill>
              <a:prstDash val="solid"/>
              <a:round/>
              <a:headEnd type="none" w="med" len="med"/>
              <a:tailEnd type="none"/>
            </a:ln>
            <a:effectLst/>
          </p:spPr>
        </p:cxnSp>
        <p:cxnSp>
          <p:nvCxnSpPr>
            <p:cNvPr id="48" name="Straight Connector 47"/>
            <p:cNvCxnSpPr>
              <a:stCxn id="20" idx="2"/>
              <a:endCxn id="24" idx="0"/>
            </p:cNvCxnSpPr>
            <p:nvPr/>
          </p:nvCxnSpPr>
          <p:spPr bwMode="auto">
            <a:xfrm>
              <a:off x="4274969" y="4971150"/>
              <a:ext cx="8506" cy="612902"/>
            </a:xfrm>
            <a:prstGeom prst="line">
              <a:avLst/>
            </a:prstGeom>
            <a:noFill/>
            <a:ln w="12700" cap="flat" cmpd="sng" algn="ctr">
              <a:solidFill>
                <a:schemeClr val="tx1"/>
              </a:solidFill>
              <a:prstDash val="solid"/>
              <a:round/>
              <a:headEnd type="none" w="med" len="med"/>
              <a:tailEnd type="none"/>
            </a:ln>
            <a:effectLst/>
          </p:spPr>
        </p:cxnSp>
        <p:cxnSp>
          <p:nvCxnSpPr>
            <p:cNvPr id="50" name="Straight Connector 49"/>
            <p:cNvCxnSpPr>
              <a:stCxn id="17" idx="2"/>
              <a:endCxn id="26" idx="0"/>
            </p:cNvCxnSpPr>
            <p:nvPr/>
          </p:nvCxnSpPr>
          <p:spPr bwMode="auto">
            <a:xfrm>
              <a:off x="6204093" y="4409638"/>
              <a:ext cx="8168" cy="1170340"/>
            </a:xfrm>
            <a:prstGeom prst="line">
              <a:avLst/>
            </a:prstGeom>
            <a:noFill/>
            <a:ln w="12700" cap="flat" cmpd="sng" algn="ctr">
              <a:solidFill>
                <a:schemeClr val="tx1"/>
              </a:solidFill>
              <a:prstDash val="solid"/>
              <a:round/>
              <a:headEnd type="none" w="med" len="med"/>
              <a:tailEnd type="none"/>
            </a:ln>
            <a:effectLst/>
          </p:spPr>
        </p:cxnSp>
        <p:cxnSp>
          <p:nvCxnSpPr>
            <p:cNvPr id="57" name="Straight Connector 56"/>
            <p:cNvCxnSpPr>
              <a:endCxn id="27" idx="0"/>
            </p:cNvCxnSpPr>
            <p:nvPr/>
          </p:nvCxnSpPr>
          <p:spPr bwMode="auto">
            <a:xfrm>
              <a:off x="7776001" y="5007006"/>
              <a:ext cx="0" cy="581483"/>
            </a:xfrm>
            <a:prstGeom prst="line">
              <a:avLst/>
            </a:prstGeom>
            <a:noFill/>
            <a:ln w="38100" cap="flat" cmpd="sng" algn="ctr">
              <a:solidFill>
                <a:srgbClr val="FF0000"/>
              </a:solidFill>
              <a:prstDash val="solid"/>
              <a:round/>
              <a:headEnd type="none" w="med" len="med"/>
              <a:tailEnd type="none"/>
            </a:ln>
            <a:effectLst/>
          </p:spPr>
        </p:cxnSp>
        <p:cxnSp>
          <p:nvCxnSpPr>
            <p:cNvPr id="59" name="Straight Connector 58"/>
            <p:cNvCxnSpPr>
              <a:endCxn id="28" idx="0"/>
            </p:cNvCxnSpPr>
            <p:nvPr/>
          </p:nvCxnSpPr>
          <p:spPr bwMode="auto">
            <a:xfrm>
              <a:off x="1124697" y="4705165"/>
              <a:ext cx="1" cy="878887"/>
            </a:xfrm>
            <a:prstGeom prst="line">
              <a:avLst/>
            </a:prstGeom>
            <a:noFill/>
            <a:ln w="38100" cap="flat" cmpd="sng" algn="ctr">
              <a:solidFill>
                <a:srgbClr val="FF0000"/>
              </a:solidFill>
              <a:prstDash val="solid"/>
              <a:round/>
              <a:headEnd type="none" w="med" len="med"/>
              <a:tailEnd type="none"/>
            </a:ln>
            <a:effectLst/>
          </p:spPr>
        </p:cxnSp>
        <p:cxnSp>
          <p:nvCxnSpPr>
            <p:cNvPr id="61" name="Straight Connector 60"/>
            <p:cNvCxnSpPr>
              <a:endCxn id="29" idx="0"/>
            </p:cNvCxnSpPr>
            <p:nvPr/>
          </p:nvCxnSpPr>
          <p:spPr bwMode="auto">
            <a:xfrm flipH="1">
              <a:off x="1417082" y="4705165"/>
              <a:ext cx="8879" cy="878887"/>
            </a:xfrm>
            <a:prstGeom prst="line">
              <a:avLst/>
            </a:prstGeom>
            <a:noFill/>
            <a:ln w="38100" cap="flat" cmpd="sng" algn="ctr">
              <a:solidFill>
                <a:srgbClr val="FF0000"/>
              </a:solidFill>
              <a:prstDash val="solid"/>
              <a:round/>
              <a:headEnd type="none" w="med" len="med"/>
              <a:tailEnd type="none"/>
            </a:ln>
            <a:effectLst/>
          </p:spPr>
        </p:cxnSp>
        <p:cxnSp>
          <p:nvCxnSpPr>
            <p:cNvPr id="64" name="Straight Connector 63"/>
            <p:cNvCxnSpPr/>
            <p:nvPr/>
          </p:nvCxnSpPr>
          <p:spPr bwMode="auto">
            <a:xfrm>
              <a:off x="1754183" y="4705165"/>
              <a:ext cx="810" cy="878887"/>
            </a:xfrm>
            <a:prstGeom prst="line">
              <a:avLst/>
            </a:prstGeom>
            <a:noFill/>
            <a:ln w="12700" cap="flat" cmpd="sng" algn="ctr">
              <a:solidFill>
                <a:schemeClr val="tx1"/>
              </a:solidFill>
              <a:prstDash val="solid"/>
              <a:round/>
              <a:headEnd type="none" w="med" len="med"/>
              <a:tailEnd type="none"/>
            </a:ln>
            <a:effectLst/>
          </p:spPr>
        </p:cxnSp>
        <p:cxnSp>
          <p:nvCxnSpPr>
            <p:cNvPr id="70" name="Straight Connector 69"/>
            <p:cNvCxnSpPr>
              <a:endCxn id="31" idx="0"/>
            </p:cNvCxnSpPr>
            <p:nvPr/>
          </p:nvCxnSpPr>
          <p:spPr bwMode="auto">
            <a:xfrm flipH="1">
              <a:off x="2065005" y="4705165"/>
              <a:ext cx="13821" cy="870370"/>
            </a:xfrm>
            <a:prstGeom prst="line">
              <a:avLst/>
            </a:prstGeom>
            <a:noFill/>
            <a:ln w="12700" cap="flat" cmpd="sng" algn="ctr">
              <a:solidFill>
                <a:schemeClr val="tx1"/>
              </a:solidFill>
              <a:prstDash val="solid"/>
              <a:round/>
              <a:headEnd type="none" w="med" len="med"/>
              <a:tailEnd type="none"/>
            </a:ln>
            <a:effectLst/>
          </p:spPr>
        </p:cxnSp>
        <p:sp>
          <p:nvSpPr>
            <p:cNvPr id="32" name="Rectangle 31"/>
            <p:cNvSpPr/>
            <p:nvPr/>
          </p:nvSpPr>
          <p:spPr bwMode="auto">
            <a:xfrm>
              <a:off x="2412779" y="4373782"/>
              <a:ext cx="1040822" cy="597368"/>
            </a:xfrm>
            <a:prstGeom prst="rect">
              <a:avLst/>
            </a:prstGeom>
            <a:no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USB Device Stack</a:t>
              </a:r>
            </a:p>
          </p:txBody>
        </p:sp>
        <p:sp>
          <p:nvSpPr>
            <p:cNvPr id="33" name="Rectangle 32"/>
            <p:cNvSpPr/>
            <p:nvPr/>
          </p:nvSpPr>
          <p:spPr bwMode="auto">
            <a:xfrm>
              <a:off x="3453601" y="3357926"/>
              <a:ext cx="1121407" cy="597368"/>
            </a:xfrm>
            <a:prstGeom prst="rect">
              <a:avLst/>
            </a:prstGeom>
            <a:solidFill>
              <a:schemeClr val="bg1"/>
            </a:solid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900" dirty="0"/>
                <a:t>FAT File System</a:t>
              </a:r>
            </a:p>
          </p:txBody>
        </p:sp>
        <p:cxnSp>
          <p:nvCxnSpPr>
            <p:cNvPr id="9" name="Elbow Connector 8"/>
            <p:cNvCxnSpPr>
              <a:stCxn id="33" idx="1"/>
              <a:endCxn id="32" idx="0"/>
            </p:cNvCxnSpPr>
            <p:nvPr/>
          </p:nvCxnSpPr>
          <p:spPr bwMode="auto">
            <a:xfrm rot="10800000" flipV="1">
              <a:off x="2933191" y="3656610"/>
              <a:ext cx="520411" cy="717172"/>
            </a:xfrm>
            <a:prstGeom prst="bentConnector2">
              <a:avLst/>
            </a:prstGeom>
            <a:noFill/>
            <a:ln w="12700" cap="flat" cmpd="sng" algn="ctr">
              <a:solidFill>
                <a:schemeClr val="tx1"/>
              </a:solidFill>
              <a:prstDash val="solid"/>
              <a:round/>
              <a:headEnd type="none" w="med" len="med"/>
              <a:tailEnd type="none"/>
            </a:ln>
            <a:effectLst/>
          </p:spPr>
        </p:cxnSp>
        <p:sp>
          <p:nvSpPr>
            <p:cNvPr id="36" name="TextBox 35"/>
            <p:cNvSpPr txBox="1"/>
            <p:nvPr/>
          </p:nvSpPr>
          <p:spPr>
            <a:xfrm>
              <a:off x="2425003" y="5584052"/>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USB</a:t>
              </a:r>
            </a:p>
          </p:txBody>
        </p:sp>
        <p:sp>
          <p:nvSpPr>
            <p:cNvPr id="37" name="TextBox 36"/>
            <p:cNvSpPr txBox="1"/>
            <p:nvPr/>
          </p:nvSpPr>
          <p:spPr>
            <a:xfrm>
              <a:off x="3191434" y="5575535"/>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SD Card</a:t>
              </a:r>
            </a:p>
          </p:txBody>
        </p:sp>
        <p:cxnSp>
          <p:nvCxnSpPr>
            <p:cNvPr id="11" name="Straight Connector 10"/>
            <p:cNvCxnSpPr/>
            <p:nvPr/>
          </p:nvCxnSpPr>
          <p:spPr bwMode="auto">
            <a:xfrm>
              <a:off x="3630638" y="3955294"/>
              <a:ext cx="8878" cy="1620241"/>
            </a:xfrm>
            <a:prstGeom prst="line">
              <a:avLst/>
            </a:prstGeom>
            <a:noFill/>
            <a:ln w="12700" cap="flat" cmpd="sng" algn="ctr">
              <a:solidFill>
                <a:schemeClr val="tx1"/>
              </a:solidFill>
              <a:prstDash val="solid"/>
              <a:round/>
              <a:headEnd type="none" w="med" len="med"/>
              <a:tailEnd type="none"/>
            </a:ln>
            <a:effectLst/>
          </p:spPr>
        </p:cxnSp>
        <p:cxnSp>
          <p:nvCxnSpPr>
            <p:cNvPr id="13" name="Straight Connector 12"/>
            <p:cNvCxnSpPr>
              <a:endCxn id="36" idx="0"/>
            </p:cNvCxnSpPr>
            <p:nvPr/>
          </p:nvCxnSpPr>
          <p:spPr bwMode="auto">
            <a:xfrm flipH="1">
              <a:off x="2758752" y="4971150"/>
              <a:ext cx="3417" cy="612902"/>
            </a:xfrm>
            <a:prstGeom prst="line">
              <a:avLst/>
            </a:prstGeom>
            <a:noFill/>
            <a:ln w="12700" cap="flat" cmpd="sng" algn="ctr">
              <a:solidFill>
                <a:schemeClr val="tx1"/>
              </a:solidFill>
              <a:prstDash val="solid"/>
              <a:round/>
              <a:headEnd type="none" w="med" len="med"/>
              <a:tailEnd type="none"/>
            </a:ln>
            <a:effectLst/>
          </p:spPr>
        </p:cxnSp>
        <p:sp>
          <p:nvSpPr>
            <p:cNvPr id="39" name="TextBox 38"/>
            <p:cNvSpPr txBox="1"/>
            <p:nvPr/>
          </p:nvSpPr>
          <p:spPr>
            <a:xfrm>
              <a:off x="4913355" y="3664702"/>
              <a:ext cx="730767" cy="744936"/>
            </a:xfrm>
            <a:prstGeom prst="rect">
              <a:avLst/>
            </a:prstGeom>
            <a:noFill/>
            <a:ln w="38100">
              <a:solidFill>
                <a:srgbClr val="00B050"/>
              </a:solidFill>
            </a:ln>
          </p:spPr>
          <p:txBody>
            <a:bodyPr wrap="square" lIns="27000" tIns="27000" rIns="27000" bIns="27000" rtlCol="0" anchor="ctr">
              <a:noAutofit/>
            </a:bodyPr>
            <a:lstStyle/>
            <a:p>
              <a:pPr algn="ctr">
                <a:spcBef>
                  <a:spcPts val="450"/>
                </a:spcBef>
              </a:pPr>
              <a:r>
                <a:rPr lang="en-GB" sz="900" dirty="0"/>
                <a:t>Network Stack</a:t>
              </a:r>
            </a:p>
          </p:txBody>
        </p:sp>
        <p:sp>
          <p:nvSpPr>
            <p:cNvPr id="40" name="TextBox 39"/>
            <p:cNvSpPr txBox="1"/>
            <p:nvPr/>
          </p:nvSpPr>
          <p:spPr>
            <a:xfrm>
              <a:off x="5025654" y="5584257"/>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900" dirty="0"/>
                <a:t>Ethernet</a:t>
              </a:r>
            </a:p>
          </p:txBody>
        </p:sp>
        <p:cxnSp>
          <p:nvCxnSpPr>
            <p:cNvPr id="4" name="Straight Connector 3"/>
            <p:cNvCxnSpPr>
              <a:stCxn id="39" idx="2"/>
            </p:cNvCxnSpPr>
            <p:nvPr/>
          </p:nvCxnSpPr>
          <p:spPr bwMode="auto">
            <a:xfrm flipH="1">
              <a:off x="5278738" y="4409638"/>
              <a:ext cx="1" cy="1174414"/>
            </a:xfrm>
            <a:prstGeom prst="line">
              <a:avLst/>
            </a:prstGeom>
            <a:noFill/>
            <a:ln w="12700" cap="flat" cmpd="sng" algn="ctr">
              <a:solidFill>
                <a:schemeClr val="tx1"/>
              </a:solidFill>
              <a:prstDash val="solid"/>
              <a:round/>
              <a:headEnd type="none" w="med" len="med"/>
              <a:tailEnd type="none"/>
            </a:ln>
            <a:effectLst/>
          </p:spPr>
        </p:cxnSp>
        <p:cxnSp>
          <p:nvCxnSpPr>
            <p:cNvPr id="7" name="Elbow Connector 6"/>
            <p:cNvCxnSpPr>
              <a:endCxn id="39" idx="0"/>
            </p:cNvCxnSpPr>
            <p:nvPr/>
          </p:nvCxnSpPr>
          <p:spPr bwMode="auto">
            <a:xfrm rot="16200000" flipH="1">
              <a:off x="4715970" y="3101933"/>
              <a:ext cx="760154" cy="365384"/>
            </a:xfrm>
            <a:prstGeom prst="bentConnector3">
              <a:avLst/>
            </a:prstGeom>
            <a:noFill/>
            <a:ln w="12700" cap="flat" cmpd="sng" algn="ctr">
              <a:solidFill>
                <a:schemeClr val="tx1"/>
              </a:solidFill>
              <a:prstDash val="solid"/>
              <a:round/>
              <a:headEnd type="none" w="med" len="med"/>
              <a:tailEnd type="none"/>
            </a:ln>
            <a:effectLst/>
          </p:spPr>
        </p:cxnSp>
      </p:grpSp>
    </p:spTree>
    <p:extLst>
      <p:ext uri="{BB962C8B-B14F-4D97-AF65-F5344CB8AC3E}">
        <p14:creationId xmlns:p14="http://schemas.microsoft.com/office/powerpoint/2010/main" xmlns="" val="33156527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513" y="1002889"/>
            <a:ext cx="6326981" cy="252137"/>
          </a:xfrm>
        </p:spPr>
        <p:txBody>
          <a:bodyPr/>
          <a:lstStyle/>
          <a:p>
            <a:r>
              <a:rPr lang="en-GB" sz="2000" dirty="0"/>
              <a:t>Use Case – An Embedded System</a:t>
            </a:r>
          </a:p>
        </p:txBody>
      </p:sp>
      <p:sp>
        <p:nvSpPr>
          <p:cNvPr id="3" name="Content Placeholder 2"/>
          <p:cNvSpPr>
            <a:spLocks noGrp="1"/>
          </p:cNvSpPr>
          <p:nvPr>
            <p:ph idx="1"/>
          </p:nvPr>
        </p:nvSpPr>
        <p:spPr>
          <a:xfrm>
            <a:off x="429938" y="3376376"/>
            <a:ext cx="8435975" cy="948178"/>
          </a:xfrm>
        </p:spPr>
        <p:txBody>
          <a:bodyPr/>
          <a:lstStyle/>
          <a:p>
            <a:pPr marL="0" indent="0">
              <a:buNone/>
            </a:pPr>
            <a:r>
              <a:rPr lang="en-GB" sz="1600" dirty="0" smtClean="0"/>
              <a:t>We now have:</a:t>
            </a:r>
          </a:p>
          <a:p>
            <a:r>
              <a:rPr lang="en-GB" sz="1600" dirty="0" smtClean="0">
                <a:solidFill>
                  <a:srgbClr val="FF0000"/>
                </a:solidFill>
              </a:rPr>
              <a:t>Critical safety software</a:t>
            </a:r>
            <a:r>
              <a:rPr lang="en-GB" sz="1600" dirty="0" smtClean="0"/>
              <a:t>.</a:t>
            </a:r>
          </a:p>
          <a:p>
            <a:r>
              <a:rPr lang="en-GB" sz="1600" dirty="0" smtClean="0">
                <a:solidFill>
                  <a:srgbClr val="00B050"/>
                </a:solidFill>
              </a:rPr>
              <a:t>Commercial third party software that we have no control over</a:t>
            </a:r>
            <a:r>
              <a:rPr lang="en-GB" sz="1600" dirty="0" smtClean="0"/>
              <a:t>.</a:t>
            </a:r>
          </a:p>
          <a:p>
            <a:r>
              <a:rPr lang="en-GB" sz="1600" dirty="0" smtClean="0"/>
              <a:t>Other software not developed to the required SIL.</a:t>
            </a:r>
            <a:endParaRPr lang="en-GB" sz="1600" dirty="0"/>
          </a:p>
          <a:p>
            <a:endParaRPr lang="en-GB" dirty="0"/>
          </a:p>
        </p:txBody>
      </p:sp>
      <p:grpSp>
        <p:nvGrpSpPr>
          <p:cNvPr id="36" name="Group 35"/>
          <p:cNvGrpSpPr/>
          <p:nvPr/>
        </p:nvGrpSpPr>
        <p:grpSpPr>
          <a:xfrm>
            <a:off x="1801885" y="1381485"/>
            <a:ext cx="5285580" cy="1937884"/>
            <a:chOff x="457200" y="2309744"/>
            <a:chExt cx="7755738" cy="3707891"/>
          </a:xfrm>
        </p:grpSpPr>
        <p:cxnSp>
          <p:nvCxnSpPr>
            <p:cNvPr id="37" name="Straight Connector 36"/>
            <p:cNvCxnSpPr/>
            <p:nvPr/>
          </p:nvCxnSpPr>
          <p:spPr bwMode="auto">
            <a:xfrm>
              <a:off x="457200" y="5342708"/>
              <a:ext cx="7755738" cy="3158"/>
            </a:xfrm>
            <a:prstGeom prst="line">
              <a:avLst/>
            </a:prstGeom>
            <a:noFill/>
            <a:ln w="12700" cap="flat" cmpd="sng" algn="ctr">
              <a:solidFill>
                <a:schemeClr val="tx1"/>
              </a:solidFill>
              <a:prstDash val="solid"/>
              <a:round/>
              <a:headEnd type="none" w="med" len="med"/>
              <a:tailEnd type="none"/>
            </a:ln>
            <a:effectLst/>
          </p:spPr>
        </p:cxnSp>
        <p:sp>
          <p:nvSpPr>
            <p:cNvPr id="38" name="TextBox 37"/>
            <p:cNvSpPr txBox="1"/>
            <p:nvPr/>
          </p:nvSpPr>
          <p:spPr>
            <a:xfrm>
              <a:off x="3559109" y="2309744"/>
              <a:ext cx="1553592" cy="594804"/>
            </a:xfrm>
            <a:prstGeom prst="rect">
              <a:avLst/>
            </a:prstGeom>
            <a:noFill/>
            <a:ln w="38100">
              <a:solidFill>
                <a:srgbClr val="FF0000"/>
              </a:solidFill>
            </a:ln>
          </p:spPr>
          <p:txBody>
            <a:bodyPr wrap="square" lIns="27000" tIns="27000" rIns="27000" bIns="27000" rtlCol="0" anchor="ctr">
              <a:noAutofit/>
            </a:bodyPr>
            <a:lstStyle/>
            <a:p>
              <a:pPr algn="ctr"/>
              <a:r>
                <a:rPr lang="en-GB" sz="800" dirty="0"/>
                <a:t>Control</a:t>
              </a:r>
            </a:p>
            <a:p>
              <a:pPr algn="ctr">
                <a:spcBef>
                  <a:spcPts val="0"/>
                </a:spcBef>
              </a:pPr>
              <a:r>
                <a:rPr lang="en-GB" sz="800" dirty="0"/>
                <a:t>Logic</a:t>
              </a:r>
            </a:p>
          </p:txBody>
        </p:sp>
        <p:sp>
          <p:nvSpPr>
            <p:cNvPr id="39" name="TextBox 38"/>
            <p:cNvSpPr txBox="1"/>
            <p:nvPr/>
          </p:nvSpPr>
          <p:spPr>
            <a:xfrm>
              <a:off x="5838709" y="3664702"/>
              <a:ext cx="730767" cy="744936"/>
            </a:xfrm>
            <a:prstGeom prst="rect">
              <a:avLst/>
            </a:prstGeom>
            <a:noFill/>
            <a:ln w="12700">
              <a:solidFill>
                <a:schemeClr val="tx1"/>
              </a:solidFill>
            </a:ln>
          </p:spPr>
          <p:txBody>
            <a:bodyPr wrap="square" lIns="27000" tIns="27000" rIns="27000" bIns="27000" rtlCol="0" anchor="ctr">
              <a:noAutofit/>
            </a:bodyPr>
            <a:lstStyle/>
            <a:p>
              <a:pPr algn="ctr">
                <a:spcBef>
                  <a:spcPts val="450"/>
                </a:spcBef>
              </a:pPr>
              <a:r>
                <a:rPr lang="en-GB" sz="800" dirty="0"/>
                <a:t>Display</a:t>
              </a:r>
            </a:p>
            <a:p>
              <a:pPr algn="ctr">
                <a:spcBef>
                  <a:spcPts val="450"/>
                </a:spcBef>
              </a:pPr>
              <a:r>
                <a:rPr lang="en-GB" sz="800" dirty="0"/>
                <a:t>Driver</a:t>
              </a:r>
            </a:p>
          </p:txBody>
        </p:sp>
        <p:sp>
          <p:nvSpPr>
            <p:cNvPr id="40" name="TextBox 39"/>
            <p:cNvSpPr txBox="1"/>
            <p:nvPr/>
          </p:nvSpPr>
          <p:spPr>
            <a:xfrm>
              <a:off x="7066625" y="4073075"/>
              <a:ext cx="1146313" cy="933931"/>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800" dirty="0"/>
                <a:t>Output </a:t>
              </a:r>
            </a:p>
            <a:p>
              <a:pPr algn="ctr">
                <a:spcBef>
                  <a:spcPts val="0"/>
                </a:spcBef>
              </a:pPr>
              <a:r>
                <a:rPr lang="en-GB" sz="800" dirty="0"/>
                <a:t>Driver</a:t>
              </a:r>
            </a:p>
          </p:txBody>
        </p:sp>
        <p:sp>
          <p:nvSpPr>
            <p:cNvPr id="41" name="Rectangle 40"/>
            <p:cNvSpPr/>
            <p:nvPr/>
          </p:nvSpPr>
          <p:spPr bwMode="auto">
            <a:xfrm>
              <a:off x="1012054" y="3746377"/>
              <a:ext cx="1225119" cy="958788"/>
            </a:xfrm>
            <a:prstGeom prst="rect">
              <a:avLst/>
            </a:prstGeom>
            <a:noFill/>
            <a:ln w="38100" cap="flat" cmpd="sng" algn="ctr">
              <a:solidFill>
                <a:srgbClr val="FF000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800" dirty="0"/>
                <a:t>Sensor</a:t>
              </a:r>
            </a:p>
            <a:p>
              <a:pPr algn="ctr">
                <a:spcBef>
                  <a:spcPts val="0"/>
                </a:spcBef>
              </a:pPr>
              <a:r>
                <a:rPr lang="en-GB" sz="800" dirty="0"/>
                <a:t>Processing</a:t>
              </a:r>
            </a:p>
          </p:txBody>
        </p:sp>
        <p:sp>
          <p:nvSpPr>
            <p:cNvPr id="42" name="Rectangle 41"/>
            <p:cNvSpPr/>
            <p:nvPr/>
          </p:nvSpPr>
          <p:spPr bwMode="auto">
            <a:xfrm>
              <a:off x="3808891" y="4373782"/>
              <a:ext cx="932155" cy="597368"/>
            </a:xfrm>
            <a:prstGeom prst="rect">
              <a:avLst/>
            </a:prstGeom>
            <a:noFill/>
            <a:ln w="12700" cap="flat" cmpd="sng" algn="ctr">
              <a:solidFill>
                <a:schemeClr val="tx1"/>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800" dirty="0"/>
                <a:t>Flash</a:t>
              </a:r>
            </a:p>
            <a:p>
              <a:pPr algn="ctr">
                <a:spcBef>
                  <a:spcPts val="0"/>
                </a:spcBef>
              </a:pPr>
              <a:r>
                <a:rPr lang="en-GB" sz="800" dirty="0"/>
                <a:t>Driver</a:t>
              </a:r>
            </a:p>
          </p:txBody>
        </p:sp>
        <p:sp>
          <p:nvSpPr>
            <p:cNvPr id="43" name="TextBox 42"/>
            <p:cNvSpPr txBox="1"/>
            <p:nvPr/>
          </p:nvSpPr>
          <p:spPr>
            <a:xfrm>
              <a:off x="3949726" y="5584052"/>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Flash Memory</a:t>
              </a:r>
            </a:p>
          </p:txBody>
        </p:sp>
        <p:sp>
          <p:nvSpPr>
            <p:cNvPr id="44" name="TextBox 43"/>
            <p:cNvSpPr txBox="1"/>
            <p:nvPr/>
          </p:nvSpPr>
          <p:spPr>
            <a:xfrm>
              <a:off x="5878512" y="5579978"/>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Display</a:t>
              </a:r>
            </a:p>
          </p:txBody>
        </p:sp>
        <p:sp>
          <p:nvSpPr>
            <p:cNvPr id="45" name="TextBox 44"/>
            <p:cNvSpPr txBox="1"/>
            <p:nvPr/>
          </p:nvSpPr>
          <p:spPr>
            <a:xfrm>
              <a:off x="7442252" y="5588489"/>
              <a:ext cx="667498" cy="429146"/>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800" dirty="0"/>
                <a:t>Actuator</a:t>
              </a:r>
            </a:p>
          </p:txBody>
        </p:sp>
        <p:sp>
          <p:nvSpPr>
            <p:cNvPr id="46" name="TextBox 45"/>
            <p:cNvSpPr txBox="1"/>
            <p:nvPr/>
          </p:nvSpPr>
          <p:spPr>
            <a:xfrm>
              <a:off x="1000410" y="5584052"/>
              <a:ext cx="248575" cy="429146"/>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800" dirty="0"/>
                <a:t>S</a:t>
              </a:r>
            </a:p>
          </p:txBody>
        </p:sp>
        <p:sp>
          <p:nvSpPr>
            <p:cNvPr id="47" name="TextBox 46"/>
            <p:cNvSpPr txBox="1"/>
            <p:nvPr/>
          </p:nvSpPr>
          <p:spPr>
            <a:xfrm>
              <a:off x="1292794" y="5584052"/>
              <a:ext cx="248575" cy="429146"/>
            </a:xfrm>
            <a:prstGeom prst="rect">
              <a:avLst/>
            </a:prstGeom>
            <a:noFill/>
            <a:ln w="38100">
              <a:solidFill>
                <a:srgbClr val="FF0000"/>
              </a:solidFill>
            </a:ln>
          </p:spPr>
          <p:txBody>
            <a:bodyPr wrap="square" lIns="27000" tIns="27000" rIns="27000" bIns="27000" rtlCol="0" anchor="ctr">
              <a:noAutofit/>
            </a:bodyPr>
            <a:lstStyle/>
            <a:p>
              <a:pPr algn="ctr">
                <a:spcBef>
                  <a:spcPts val="0"/>
                </a:spcBef>
              </a:pPr>
              <a:r>
                <a:rPr lang="en-GB" sz="800" dirty="0"/>
                <a:t>S</a:t>
              </a:r>
            </a:p>
          </p:txBody>
        </p:sp>
        <p:sp>
          <p:nvSpPr>
            <p:cNvPr id="48" name="TextBox 47"/>
            <p:cNvSpPr txBox="1"/>
            <p:nvPr/>
          </p:nvSpPr>
          <p:spPr>
            <a:xfrm>
              <a:off x="1629960" y="5575535"/>
              <a:ext cx="248575"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S</a:t>
              </a:r>
            </a:p>
          </p:txBody>
        </p:sp>
        <p:sp>
          <p:nvSpPr>
            <p:cNvPr id="49" name="TextBox 48"/>
            <p:cNvSpPr txBox="1"/>
            <p:nvPr/>
          </p:nvSpPr>
          <p:spPr>
            <a:xfrm>
              <a:off x="1940717" y="5575535"/>
              <a:ext cx="248575"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S</a:t>
              </a:r>
            </a:p>
          </p:txBody>
        </p:sp>
        <p:cxnSp>
          <p:nvCxnSpPr>
            <p:cNvPr id="50" name="Elbow Connector 49"/>
            <p:cNvCxnSpPr>
              <a:stCxn id="41" idx="0"/>
              <a:endCxn id="38" idx="1"/>
            </p:cNvCxnSpPr>
            <p:nvPr/>
          </p:nvCxnSpPr>
          <p:spPr bwMode="auto">
            <a:xfrm rot="5400000" flipH="1" flipV="1">
              <a:off x="2022246" y="2209515"/>
              <a:ext cx="1139231" cy="1934495"/>
            </a:xfrm>
            <a:prstGeom prst="bentConnector2">
              <a:avLst/>
            </a:prstGeom>
            <a:noFill/>
            <a:ln w="38100" cap="flat" cmpd="sng" algn="ctr">
              <a:solidFill>
                <a:srgbClr val="FF0000"/>
              </a:solidFill>
              <a:prstDash val="solid"/>
              <a:round/>
              <a:headEnd type="none" w="med" len="med"/>
              <a:tailEnd type="none"/>
            </a:ln>
            <a:effectLst/>
          </p:spPr>
        </p:cxnSp>
        <p:cxnSp>
          <p:nvCxnSpPr>
            <p:cNvPr id="51" name="Elbow Connector 50"/>
            <p:cNvCxnSpPr>
              <a:endCxn id="39" idx="0"/>
            </p:cNvCxnSpPr>
            <p:nvPr/>
          </p:nvCxnSpPr>
          <p:spPr bwMode="auto">
            <a:xfrm>
              <a:off x="5112701" y="2721895"/>
              <a:ext cx="1091392" cy="942807"/>
            </a:xfrm>
            <a:prstGeom prst="bentConnector2">
              <a:avLst/>
            </a:prstGeom>
            <a:noFill/>
            <a:ln w="12700" cap="flat" cmpd="sng" algn="ctr">
              <a:solidFill>
                <a:schemeClr val="tx1"/>
              </a:solidFill>
              <a:prstDash val="solid"/>
              <a:round/>
              <a:headEnd type="none" w="med" len="med"/>
              <a:tailEnd type="none"/>
            </a:ln>
            <a:effectLst/>
          </p:spPr>
        </p:cxnSp>
        <p:cxnSp>
          <p:nvCxnSpPr>
            <p:cNvPr id="52" name="Elbow Connector 51"/>
            <p:cNvCxnSpPr>
              <a:endCxn id="40" idx="0"/>
            </p:cNvCxnSpPr>
            <p:nvPr/>
          </p:nvCxnSpPr>
          <p:spPr bwMode="auto">
            <a:xfrm>
              <a:off x="5112701" y="2460334"/>
              <a:ext cx="2527081" cy="1612741"/>
            </a:xfrm>
            <a:prstGeom prst="bentConnector2">
              <a:avLst/>
            </a:prstGeom>
            <a:noFill/>
            <a:ln w="38100" cap="flat" cmpd="sng" algn="ctr">
              <a:solidFill>
                <a:srgbClr val="FF0000"/>
              </a:solidFill>
              <a:prstDash val="solid"/>
              <a:round/>
              <a:headEnd type="none" w="med" len="med"/>
              <a:tailEnd type="none"/>
            </a:ln>
            <a:effectLst/>
          </p:spPr>
        </p:cxnSp>
        <p:cxnSp>
          <p:nvCxnSpPr>
            <p:cNvPr id="53" name="Straight Connector 52"/>
            <p:cNvCxnSpPr>
              <a:stCxn id="38" idx="2"/>
            </p:cNvCxnSpPr>
            <p:nvPr/>
          </p:nvCxnSpPr>
          <p:spPr bwMode="auto">
            <a:xfrm>
              <a:off x="4335905" y="2904548"/>
              <a:ext cx="0" cy="1471798"/>
            </a:xfrm>
            <a:prstGeom prst="line">
              <a:avLst/>
            </a:prstGeom>
            <a:noFill/>
            <a:ln w="12700" cap="flat" cmpd="sng" algn="ctr">
              <a:solidFill>
                <a:schemeClr val="tx1"/>
              </a:solidFill>
              <a:prstDash val="solid"/>
              <a:round/>
              <a:headEnd type="none" w="med" len="med"/>
              <a:tailEnd type="none"/>
            </a:ln>
            <a:effectLst/>
          </p:spPr>
        </p:cxnSp>
        <p:cxnSp>
          <p:nvCxnSpPr>
            <p:cNvPr id="54" name="Straight Connector 53"/>
            <p:cNvCxnSpPr>
              <a:stCxn id="42" idx="2"/>
              <a:endCxn id="43" idx="0"/>
            </p:cNvCxnSpPr>
            <p:nvPr/>
          </p:nvCxnSpPr>
          <p:spPr bwMode="auto">
            <a:xfrm>
              <a:off x="4274969" y="4971150"/>
              <a:ext cx="8506" cy="612902"/>
            </a:xfrm>
            <a:prstGeom prst="line">
              <a:avLst/>
            </a:prstGeom>
            <a:noFill/>
            <a:ln w="12700" cap="flat" cmpd="sng" algn="ctr">
              <a:solidFill>
                <a:schemeClr val="tx1"/>
              </a:solidFill>
              <a:prstDash val="solid"/>
              <a:round/>
              <a:headEnd type="none" w="med" len="med"/>
              <a:tailEnd type="none"/>
            </a:ln>
            <a:effectLst/>
          </p:spPr>
        </p:cxnSp>
        <p:cxnSp>
          <p:nvCxnSpPr>
            <p:cNvPr id="55" name="Straight Connector 54"/>
            <p:cNvCxnSpPr>
              <a:stCxn id="39" idx="2"/>
              <a:endCxn id="44" idx="0"/>
            </p:cNvCxnSpPr>
            <p:nvPr/>
          </p:nvCxnSpPr>
          <p:spPr bwMode="auto">
            <a:xfrm>
              <a:off x="6204093" y="4409638"/>
              <a:ext cx="8168" cy="1170340"/>
            </a:xfrm>
            <a:prstGeom prst="line">
              <a:avLst/>
            </a:prstGeom>
            <a:noFill/>
            <a:ln w="12700" cap="flat" cmpd="sng" algn="ctr">
              <a:solidFill>
                <a:schemeClr val="tx1"/>
              </a:solidFill>
              <a:prstDash val="solid"/>
              <a:round/>
              <a:headEnd type="none" w="med" len="med"/>
              <a:tailEnd type="none"/>
            </a:ln>
            <a:effectLst/>
          </p:spPr>
        </p:cxnSp>
        <p:cxnSp>
          <p:nvCxnSpPr>
            <p:cNvPr id="56" name="Straight Connector 55"/>
            <p:cNvCxnSpPr>
              <a:endCxn id="45" idx="0"/>
            </p:cNvCxnSpPr>
            <p:nvPr/>
          </p:nvCxnSpPr>
          <p:spPr bwMode="auto">
            <a:xfrm>
              <a:off x="7776001" y="5007006"/>
              <a:ext cx="0" cy="581483"/>
            </a:xfrm>
            <a:prstGeom prst="line">
              <a:avLst/>
            </a:prstGeom>
            <a:noFill/>
            <a:ln w="38100" cap="flat" cmpd="sng" algn="ctr">
              <a:solidFill>
                <a:srgbClr val="FF0000"/>
              </a:solidFill>
              <a:prstDash val="solid"/>
              <a:round/>
              <a:headEnd type="none" w="med" len="med"/>
              <a:tailEnd type="none"/>
            </a:ln>
            <a:effectLst/>
          </p:spPr>
        </p:cxnSp>
        <p:cxnSp>
          <p:nvCxnSpPr>
            <p:cNvPr id="57" name="Straight Connector 56"/>
            <p:cNvCxnSpPr>
              <a:endCxn id="46" idx="0"/>
            </p:cNvCxnSpPr>
            <p:nvPr/>
          </p:nvCxnSpPr>
          <p:spPr bwMode="auto">
            <a:xfrm>
              <a:off x="1124697" y="4705165"/>
              <a:ext cx="1" cy="878887"/>
            </a:xfrm>
            <a:prstGeom prst="line">
              <a:avLst/>
            </a:prstGeom>
            <a:noFill/>
            <a:ln w="38100" cap="flat" cmpd="sng" algn="ctr">
              <a:solidFill>
                <a:srgbClr val="FF0000"/>
              </a:solidFill>
              <a:prstDash val="solid"/>
              <a:round/>
              <a:headEnd type="none" w="med" len="med"/>
              <a:tailEnd type="none"/>
            </a:ln>
            <a:effectLst/>
          </p:spPr>
        </p:cxnSp>
        <p:cxnSp>
          <p:nvCxnSpPr>
            <p:cNvPr id="58" name="Straight Connector 57"/>
            <p:cNvCxnSpPr>
              <a:endCxn id="47" idx="0"/>
            </p:cNvCxnSpPr>
            <p:nvPr/>
          </p:nvCxnSpPr>
          <p:spPr bwMode="auto">
            <a:xfrm flipH="1">
              <a:off x="1417082" y="4705165"/>
              <a:ext cx="8879" cy="878887"/>
            </a:xfrm>
            <a:prstGeom prst="line">
              <a:avLst/>
            </a:prstGeom>
            <a:noFill/>
            <a:ln w="38100" cap="flat" cmpd="sng" algn="ctr">
              <a:solidFill>
                <a:srgbClr val="FF0000"/>
              </a:solidFill>
              <a:prstDash val="solid"/>
              <a:round/>
              <a:headEnd type="none" w="med" len="med"/>
              <a:tailEnd type="none"/>
            </a:ln>
            <a:effectLst/>
          </p:spPr>
        </p:cxnSp>
        <p:cxnSp>
          <p:nvCxnSpPr>
            <p:cNvPr id="59" name="Straight Connector 58"/>
            <p:cNvCxnSpPr/>
            <p:nvPr/>
          </p:nvCxnSpPr>
          <p:spPr bwMode="auto">
            <a:xfrm>
              <a:off x="1754183" y="4705165"/>
              <a:ext cx="810" cy="878887"/>
            </a:xfrm>
            <a:prstGeom prst="line">
              <a:avLst/>
            </a:prstGeom>
            <a:noFill/>
            <a:ln w="12700" cap="flat" cmpd="sng" algn="ctr">
              <a:solidFill>
                <a:schemeClr val="tx1"/>
              </a:solidFill>
              <a:prstDash val="solid"/>
              <a:round/>
              <a:headEnd type="none" w="med" len="med"/>
              <a:tailEnd type="none"/>
            </a:ln>
            <a:effectLst/>
          </p:spPr>
        </p:cxnSp>
        <p:cxnSp>
          <p:nvCxnSpPr>
            <p:cNvPr id="60" name="Straight Connector 59"/>
            <p:cNvCxnSpPr>
              <a:endCxn id="49" idx="0"/>
            </p:cNvCxnSpPr>
            <p:nvPr/>
          </p:nvCxnSpPr>
          <p:spPr bwMode="auto">
            <a:xfrm flipH="1">
              <a:off x="2065005" y="4705165"/>
              <a:ext cx="13821" cy="870370"/>
            </a:xfrm>
            <a:prstGeom prst="line">
              <a:avLst/>
            </a:prstGeom>
            <a:noFill/>
            <a:ln w="12700" cap="flat" cmpd="sng" algn="ctr">
              <a:solidFill>
                <a:schemeClr val="tx1"/>
              </a:solidFill>
              <a:prstDash val="solid"/>
              <a:round/>
              <a:headEnd type="none" w="med" len="med"/>
              <a:tailEnd type="none"/>
            </a:ln>
            <a:effectLst/>
          </p:spPr>
        </p:cxnSp>
        <p:sp>
          <p:nvSpPr>
            <p:cNvPr id="61" name="Rectangle 60"/>
            <p:cNvSpPr/>
            <p:nvPr/>
          </p:nvSpPr>
          <p:spPr bwMode="auto">
            <a:xfrm>
              <a:off x="2412779" y="4373782"/>
              <a:ext cx="1040822" cy="597368"/>
            </a:xfrm>
            <a:prstGeom prst="rect">
              <a:avLst/>
            </a:prstGeom>
            <a:no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800" dirty="0"/>
                <a:t>USB Device Stack</a:t>
              </a:r>
            </a:p>
          </p:txBody>
        </p:sp>
        <p:sp>
          <p:nvSpPr>
            <p:cNvPr id="62" name="Rectangle 61"/>
            <p:cNvSpPr/>
            <p:nvPr/>
          </p:nvSpPr>
          <p:spPr bwMode="auto">
            <a:xfrm>
              <a:off x="3453601" y="3357926"/>
              <a:ext cx="1121407" cy="597368"/>
            </a:xfrm>
            <a:prstGeom prst="rect">
              <a:avLst/>
            </a:prstGeom>
            <a:solidFill>
              <a:schemeClr val="bg1"/>
            </a:solidFill>
            <a:ln w="38100" cap="flat" cmpd="sng" algn="ctr">
              <a:solidFill>
                <a:srgbClr val="00B050"/>
              </a:solidFill>
              <a:prstDash val="solid"/>
              <a:round/>
              <a:headEnd type="none" w="med" len="med"/>
              <a:tailEnd type="none" w="med" len="med"/>
            </a:ln>
            <a:effectLst/>
          </p:spPr>
          <p:txBody>
            <a:bodyPr vert="horz" wrap="square" lIns="27000" tIns="13500" rIns="27000" bIns="13500" numCol="1" rtlCol="0" anchor="ctr" anchorCtr="0" compatLnSpc="1">
              <a:prstTxWarp prst="textNoShape">
                <a:avLst/>
              </a:prstTxWarp>
            </a:bodyPr>
            <a:lstStyle/>
            <a:p>
              <a:pPr algn="ctr">
                <a:spcBef>
                  <a:spcPts val="0"/>
                </a:spcBef>
              </a:pPr>
              <a:r>
                <a:rPr lang="en-GB" sz="800" dirty="0"/>
                <a:t>FAT File System</a:t>
              </a:r>
            </a:p>
          </p:txBody>
        </p:sp>
        <p:cxnSp>
          <p:nvCxnSpPr>
            <p:cNvPr id="63" name="Elbow Connector 62"/>
            <p:cNvCxnSpPr>
              <a:stCxn id="62" idx="1"/>
              <a:endCxn id="61" idx="0"/>
            </p:cNvCxnSpPr>
            <p:nvPr/>
          </p:nvCxnSpPr>
          <p:spPr bwMode="auto">
            <a:xfrm rot="10800000" flipV="1">
              <a:off x="2933191" y="3656610"/>
              <a:ext cx="520411" cy="717172"/>
            </a:xfrm>
            <a:prstGeom prst="bentConnector2">
              <a:avLst/>
            </a:prstGeom>
            <a:noFill/>
            <a:ln w="12700" cap="flat" cmpd="sng" algn="ctr">
              <a:solidFill>
                <a:schemeClr val="tx1"/>
              </a:solidFill>
              <a:prstDash val="solid"/>
              <a:round/>
              <a:headEnd type="none" w="med" len="med"/>
              <a:tailEnd type="none"/>
            </a:ln>
            <a:effectLst/>
          </p:spPr>
        </p:cxnSp>
        <p:sp>
          <p:nvSpPr>
            <p:cNvPr id="64" name="TextBox 63"/>
            <p:cNvSpPr txBox="1"/>
            <p:nvPr/>
          </p:nvSpPr>
          <p:spPr>
            <a:xfrm>
              <a:off x="2425003" y="5584052"/>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USB</a:t>
              </a:r>
            </a:p>
          </p:txBody>
        </p:sp>
        <p:sp>
          <p:nvSpPr>
            <p:cNvPr id="65" name="TextBox 64"/>
            <p:cNvSpPr txBox="1"/>
            <p:nvPr/>
          </p:nvSpPr>
          <p:spPr>
            <a:xfrm>
              <a:off x="3191434" y="5575535"/>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SD Card</a:t>
              </a:r>
            </a:p>
          </p:txBody>
        </p:sp>
        <p:cxnSp>
          <p:nvCxnSpPr>
            <p:cNvPr id="66" name="Straight Connector 65"/>
            <p:cNvCxnSpPr/>
            <p:nvPr/>
          </p:nvCxnSpPr>
          <p:spPr bwMode="auto">
            <a:xfrm>
              <a:off x="3630638" y="3955294"/>
              <a:ext cx="8878" cy="1620241"/>
            </a:xfrm>
            <a:prstGeom prst="line">
              <a:avLst/>
            </a:prstGeom>
            <a:noFill/>
            <a:ln w="12700" cap="flat" cmpd="sng" algn="ctr">
              <a:solidFill>
                <a:schemeClr val="tx1"/>
              </a:solidFill>
              <a:prstDash val="solid"/>
              <a:round/>
              <a:headEnd type="none" w="med" len="med"/>
              <a:tailEnd type="none"/>
            </a:ln>
            <a:effectLst/>
          </p:spPr>
        </p:cxnSp>
        <p:cxnSp>
          <p:nvCxnSpPr>
            <p:cNvPr id="67" name="Straight Connector 66"/>
            <p:cNvCxnSpPr>
              <a:endCxn id="64" idx="0"/>
            </p:cNvCxnSpPr>
            <p:nvPr/>
          </p:nvCxnSpPr>
          <p:spPr bwMode="auto">
            <a:xfrm flipH="1">
              <a:off x="2758752" y="4971150"/>
              <a:ext cx="3417" cy="612902"/>
            </a:xfrm>
            <a:prstGeom prst="line">
              <a:avLst/>
            </a:prstGeom>
            <a:noFill/>
            <a:ln w="12700" cap="flat" cmpd="sng" algn="ctr">
              <a:solidFill>
                <a:schemeClr val="tx1"/>
              </a:solidFill>
              <a:prstDash val="solid"/>
              <a:round/>
              <a:headEnd type="none" w="med" len="med"/>
              <a:tailEnd type="none"/>
            </a:ln>
            <a:effectLst/>
          </p:spPr>
        </p:cxnSp>
        <p:sp>
          <p:nvSpPr>
            <p:cNvPr id="68" name="TextBox 67"/>
            <p:cNvSpPr txBox="1"/>
            <p:nvPr/>
          </p:nvSpPr>
          <p:spPr>
            <a:xfrm>
              <a:off x="4913355" y="3664702"/>
              <a:ext cx="730767" cy="744936"/>
            </a:xfrm>
            <a:prstGeom prst="rect">
              <a:avLst/>
            </a:prstGeom>
            <a:noFill/>
            <a:ln w="38100">
              <a:solidFill>
                <a:srgbClr val="00B050"/>
              </a:solidFill>
            </a:ln>
          </p:spPr>
          <p:txBody>
            <a:bodyPr wrap="square" lIns="27000" tIns="27000" rIns="27000" bIns="27000" rtlCol="0" anchor="ctr">
              <a:noAutofit/>
            </a:bodyPr>
            <a:lstStyle/>
            <a:p>
              <a:pPr algn="ctr">
                <a:spcBef>
                  <a:spcPts val="450"/>
                </a:spcBef>
              </a:pPr>
              <a:r>
                <a:rPr lang="en-GB" sz="800" dirty="0"/>
                <a:t>Network Stack</a:t>
              </a:r>
            </a:p>
          </p:txBody>
        </p:sp>
        <p:sp>
          <p:nvSpPr>
            <p:cNvPr id="69" name="TextBox 68"/>
            <p:cNvSpPr txBox="1"/>
            <p:nvPr/>
          </p:nvSpPr>
          <p:spPr>
            <a:xfrm>
              <a:off x="5025654" y="5584257"/>
              <a:ext cx="667498" cy="429146"/>
            </a:xfrm>
            <a:prstGeom prst="rect">
              <a:avLst/>
            </a:prstGeom>
            <a:noFill/>
            <a:ln w="12700">
              <a:solidFill>
                <a:schemeClr val="tx1"/>
              </a:solidFill>
            </a:ln>
          </p:spPr>
          <p:txBody>
            <a:bodyPr wrap="square" lIns="27000" tIns="27000" rIns="27000" bIns="27000" rtlCol="0" anchor="ctr">
              <a:noAutofit/>
            </a:bodyPr>
            <a:lstStyle/>
            <a:p>
              <a:pPr algn="ctr">
                <a:spcBef>
                  <a:spcPts val="0"/>
                </a:spcBef>
              </a:pPr>
              <a:r>
                <a:rPr lang="en-GB" sz="800" dirty="0"/>
                <a:t>Ethernet</a:t>
              </a:r>
            </a:p>
          </p:txBody>
        </p:sp>
        <p:cxnSp>
          <p:nvCxnSpPr>
            <p:cNvPr id="70" name="Straight Connector 69"/>
            <p:cNvCxnSpPr>
              <a:stCxn id="68" idx="2"/>
            </p:cNvCxnSpPr>
            <p:nvPr/>
          </p:nvCxnSpPr>
          <p:spPr bwMode="auto">
            <a:xfrm flipH="1">
              <a:off x="5278738" y="4409638"/>
              <a:ext cx="1" cy="1174414"/>
            </a:xfrm>
            <a:prstGeom prst="line">
              <a:avLst/>
            </a:prstGeom>
            <a:noFill/>
            <a:ln w="12700" cap="flat" cmpd="sng" algn="ctr">
              <a:solidFill>
                <a:schemeClr val="tx1"/>
              </a:solidFill>
              <a:prstDash val="solid"/>
              <a:round/>
              <a:headEnd type="none" w="med" len="med"/>
              <a:tailEnd type="none"/>
            </a:ln>
            <a:effectLst/>
          </p:spPr>
        </p:cxnSp>
        <p:cxnSp>
          <p:nvCxnSpPr>
            <p:cNvPr id="71" name="Elbow Connector 70"/>
            <p:cNvCxnSpPr>
              <a:endCxn id="68" idx="0"/>
            </p:cNvCxnSpPr>
            <p:nvPr/>
          </p:nvCxnSpPr>
          <p:spPr bwMode="auto">
            <a:xfrm rot="16200000" flipH="1">
              <a:off x="4715970" y="3101933"/>
              <a:ext cx="760154" cy="365384"/>
            </a:xfrm>
            <a:prstGeom prst="bentConnector3">
              <a:avLst/>
            </a:prstGeom>
            <a:noFill/>
            <a:ln w="12700" cap="flat" cmpd="sng" algn="ctr">
              <a:solidFill>
                <a:schemeClr val="tx1"/>
              </a:solidFill>
              <a:prstDash val="solid"/>
              <a:round/>
              <a:headEnd type="none" w="med" len="med"/>
              <a:tailEnd type="none"/>
            </a:ln>
            <a:effectLst/>
          </p:spPr>
        </p:cxnSp>
      </p:grpSp>
    </p:spTree>
    <p:extLst>
      <p:ext uri="{BB962C8B-B14F-4D97-AF65-F5344CB8AC3E}">
        <p14:creationId xmlns:p14="http://schemas.microsoft.com/office/powerpoint/2010/main" xmlns="" val="15225687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15.5|15.3"/>
</p:tagLst>
</file>

<file path=ppt/tags/tag2.xml><?xml version="1.0" encoding="utf-8"?>
<p:tagLst xmlns:a="http://schemas.openxmlformats.org/drawingml/2006/main" xmlns:r="http://schemas.openxmlformats.org/officeDocument/2006/relationships" xmlns:p="http://schemas.openxmlformats.org/presentationml/2006/main">
  <p:tag name="TIMING" val="|0.6|0|0.3|0.2|0.4"/>
</p:tagLst>
</file>

<file path=ppt/tags/tag3.xml><?xml version="1.0" encoding="utf-8"?>
<p:tagLst xmlns:a="http://schemas.openxmlformats.org/drawingml/2006/main" xmlns:r="http://schemas.openxmlformats.org/officeDocument/2006/relationships" xmlns:p="http://schemas.openxmlformats.org/presentationml/2006/main">
  <p:tag name="TIMING" val="|18.8|11.8|11.5"/>
</p:tagLst>
</file>

<file path=ppt/tags/tag4.xml><?xml version="1.0" encoding="utf-8"?>
<p:tagLst xmlns:a="http://schemas.openxmlformats.org/drawingml/2006/main" xmlns:r="http://schemas.openxmlformats.org/officeDocument/2006/relationships" xmlns:p="http://schemas.openxmlformats.org/presentationml/2006/main">
  <p:tag name="TIMING" val="|0.6|18.3|32.8|45"/>
</p:tagLst>
</file>

<file path=ppt/tags/tag5.xml><?xml version="1.0" encoding="utf-8"?>
<p:tagLst xmlns:a="http://schemas.openxmlformats.org/drawingml/2006/main" xmlns:r="http://schemas.openxmlformats.org/officeDocument/2006/relationships" xmlns:p="http://schemas.openxmlformats.org/presentationml/2006/main">
  <p:tag name="TIMING" val="|0.6|18.3|32.8|45"/>
</p:tagLst>
</file>

<file path=ppt/theme/theme1.xml><?xml version="1.0" encoding="utf-8"?>
<a:theme xmlns:a="http://schemas.openxmlformats.org/drawingml/2006/main" name="34-903-T [WHIS PowerPoint Template]">
  <a:themeElements>
    <a:clrScheme name="Corporate P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rporate Pr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vert="horz" wrap="square" lIns="36000" tIns="18000" rIns="36000" bIns="18000" numCol="1" rtlCol="0"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noFill/>
        <a:ln w="12700" cap="flat" cmpd="sng" algn="ctr">
          <a:solidFill>
            <a:schemeClr val="tx1"/>
          </a:solidFill>
          <a:prstDash val="solid"/>
          <a:round/>
          <a:headEnd type="none" w="med" len="med"/>
          <a:tailEnd type="none"/>
        </a:ln>
        <a:effectLst/>
      </a:spPr>
      <a:bodyPr/>
      <a:lstStyle/>
    </a:lnDef>
    <a:txDef>
      <a:spPr>
        <a:noFill/>
        <a:ln w="12700">
          <a:solidFill>
            <a:schemeClr val="tx1"/>
          </a:solidFill>
        </a:ln>
      </a:spPr>
      <a:bodyPr wrap="square" lIns="36000" tIns="36000" rIns="36000" bIns="36000" rtlCol="0">
        <a:noAutofit/>
      </a:bodyPr>
      <a:lstStyle>
        <a:defPPr>
          <a:defRPr sz="1200" dirty="0"/>
        </a:defPPr>
      </a:lstStyle>
    </a:txDef>
  </a:objectDefaults>
  <a:extraClrSchemeLst>
    <a:extraClrScheme>
      <a:clrScheme name="Corporate P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porate Pr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porate Pr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porate Pr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porate Pr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porate Pr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porate Pr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porate Pr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porate Pr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porate Pr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porate Pr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porate Pr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4823</TotalTime>
  <Words>1880</Words>
  <Application>Microsoft Office PowerPoint</Application>
  <PresentationFormat>全屏显示(16:9)</PresentationFormat>
  <Paragraphs>392</Paragraphs>
  <Slides>21</Slides>
  <Notes>15</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34-903-T [WHIS PowerPoint Template]</vt:lpstr>
      <vt:lpstr>Using the MPU with an RTOS to Enhance System Safety and Security</vt:lpstr>
      <vt:lpstr>幻灯片 2</vt:lpstr>
      <vt:lpstr>Objectives</vt:lpstr>
      <vt:lpstr>Safety, Security, Software and Systems</vt:lpstr>
      <vt:lpstr>Software Components and System Partitioning</vt:lpstr>
      <vt:lpstr>Use Case – An Embedded System</vt:lpstr>
      <vt:lpstr>Use Case – An Embedded System</vt:lpstr>
      <vt:lpstr>Use Case – Marketing and Ambitious Engineers Now Involved</vt:lpstr>
      <vt:lpstr>Use Case – An Embedded System</vt:lpstr>
      <vt:lpstr>Use Case – An Embedded System</vt:lpstr>
      <vt:lpstr>Using Multiple Processors to Achieve Separation</vt:lpstr>
      <vt:lpstr>Using a Multi-Core Processor to Achieve Separation</vt:lpstr>
      <vt:lpstr>A Single Core System has no Inherent Separation.</vt:lpstr>
      <vt:lpstr>Using a Memory Protection Unit (MPU)</vt:lpstr>
      <vt:lpstr>Using a Memory Protection Unit (MPU)</vt:lpstr>
      <vt:lpstr>MPU and a Real Time Operating System (RTOS)</vt:lpstr>
      <vt:lpstr>Using an RTOS with Integrated MPU Support (e.g. SAFERTOS)</vt:lpstr>
      <vt:lpstr>Using an RTOS with Integrated MPU Support</vt:lpstr>
      <vt:lpstr>Using an RTOS with Integrated MPU Support</vt:lpstr>
      <vt:lpstr>Common Problems with Using the MPU</vt:lpstr>
      <vt:lpstr>Summary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MPU with an RTOS to enhance System Safety and Security</dc:title>
  <dc:creator>Stephen Ridley</dc:creator>
  <cp:keywords>Template WHIS</cp:keywords>
  <dc:description>Template for WITTENSTEIN high integrity systems powerpoint presentations</dc:description>
  <cp:lastModifiedBy>CEAC</cp:lastModifiedBy>
  <cp:revision>208</cp:revision>
  <dcterms:created xsi:type="dcterms:W3CDTF">2014-12-11T12:27:20Z</dcterms:created>
  <dcterms:modified xsi:type="dcterms:W3CDTF">2016-11-04T07:02:49Z</dcterms:modified>
  <cp:category>Template</cp:category>
</cp:coreProperties>
</file>